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1"/>
  </p:sldMasterIdLst>
  <p:sldIdLst>
    <p:sldId id="256" r:id="rId2"/>
    <p:sldId id="257"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120" y="6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pt-BR"/>
              <a:t>Clique para editar o título Mestre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D200B3F0-A9BC-48CE-8EB6-ECE965069900}" type="datetimeFigureOut">
              <a:rPr lang="en-US" smtClean="0"/>
              <a:pPr/>
              <a:t>6/24/2019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r>
              <a:rPr lang="en-US"/>
              <a:t>
              </a:t>
            </a:r>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D57F1E4F-1CFF-5643-939E-217C01CDF565}" type="slidenum">
              <a:rPr lang="en-US" smtClean="0"/>
              <a:pPr/>
              <a:t>‹nº›</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10248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54D2318-CE40-42F6-962A-4C6D6CF697DB}" type="datetimeFigureOut">
              <a:rPr lang="en-US" smtClean="0"/>
              <a:t>6/24/2019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9449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pt-BR"/>
              <a:t>Clique para editar o título Mestre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0C476AC1-EB7F-4BEF-90D9-5764B50DAF8A}" type="datetimeFigureOut">
              <a:rPr lang="en-US" smtClean="0"/>
              <a:t>6/24/2019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39223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1B20712A-F861-4AB0-A754-4F5A2033CD4B}" type="datetimeFigureOut">
              <a:rPr lang="en-US" smtClean="0"/>
              <a:t>6/24/2019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61771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pt-BR"/>
              <a:t>Clique para editar o título Mestre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324507B7-F2DC-4B2C-B14D-58A9766807A2}" type="datetimeFigureOut">
              <a:rPr lang="en-US" smtClean="0"/>
              <a:t>6/24/2019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85337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904A483D-5CB4-4842-8F2F-05D5276ACF63}" type="datetimeFigureOut">
              <a:rPr lang="en-US" smtClean="0"/>
              <a:t>6/24/2019</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94955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447191" y="2824269"/>
            <a:ext cx="4645152" cy="264445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412362" y="2821491"/>
            <a:ext cx="4645152" cy="2637371"/>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1D1CE32E-9DC0-47C8-A657-48F5C3E4A10B}" type="datetimeFigureOut">
              <a:rPr lang="en-US" smtClean="0"/>
              <a:t>6/24/2019</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99916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2BDF5C0D-8C3A-4771-A43D-83937FC700D4}" type="datetimeFigureOut">
              <a:rPr lang="en-US" smtClean="0"/>
              <a:t>6/24/2019</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17244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3D2D6-FCC2-425A-A4A7-8058E8C01CB1}" type="datetimeFigureOut">
              <a:rPr lang="en-US" smtClean="0"/>
              <a:t>6/24/2019</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758503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pt-BR"/>
              <a:t>Clique para editar o título Mestre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D8CF2683-E6E7-4CC3-9EEE-7854DD4F3545}" type="datetimeFigureOut">
              <a:rPr lang="en-US" smtClean="0"/>
              <a:t>6/24/2019</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9932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7E120F81-B39D-4CBB-8BF3-5D6E395D0F72}" type="datetimeFigureOut">
              <a:rPr lang="en-US" smtClean="0"/>
              <a:t>6/24/2019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1171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64B320A-89BA-47B2-A525-92E8D10B06E4}" type="datetimeFigureOut">
              <a:rPr lang="en-US" smtClean="0"/>
              <a:t>6/24/2019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57F1E4F-1CFF-5643-939E-217C01CDF565}" type="slidenum">
              <a:rPr lang="en-US" smtClean="0"/>
              <a:pPr/>
              <a:t>‹nº›</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7460667"/>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sldNum="0"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5EFCA8-62B8-40DA-A582-0CBE3FD81918}"/>
              </a:ext>
            </a:extLst>
          </p:cNvPr>
          <p:cNvSpPr>
            <a:spLocks noGrp="1"/>
          </p:cNvSpPr>
          <p:nvPr>
            <p:ph type="ctrTitle"/>
          </p:nvPr>
        </p:nvSpPr>
        <p:spPr>
          <a:xfrm>
            <a:off x="283423" y="566733"/>
            <a:ext cx="8046195" cy="4615392"/>
          </a:xfrm>
        </p:spPr>
        <p:txBody>
          <a:bodyPr>
            <a:normAutofit fontScale="90000"/>
          </a:bodyPr>
          <a:lstStyle/>
          <a:p>
            <a:r>
              <a:rPr lang="pt-BR" dirty="0"/>
              <a:t>Acompanhamento de adolescentes e jovens na família à luz do Cap.  VII da Exortação </a:t>
            </a:r>
            <a:r>
              <a:rPr lang="pt-BR" sz="6600" b="1" dirty="0" err="1"/>
              <a:t>Amoris</a:t>
            </a:r>
            <a:r>
              <a:rPr lang="pt-BR" sz="6600" b="1" dirty="0"/>
              <a:t> </a:t>
            </a:r>
            <a:r>
              <a:rPr lang="pt-BR" sz="6600" b="1" dirty="0" err="1"/>
              <a:t>Laetitia</a:t>
            </a:r>
            <a:endParaRPr lang="pt-BR" b="1" dirty="0"/>
          </a:p>
        </p:txBody>
      </p:sp>
      <p:pic>
        <p:nvPicPr>
          <p:cNvPr id="5" name="Imagem 4" descr="Uma imagem contendo texto&#10;&#10;Descrição gerada automaticamente">
            <a:extLst>
              <a:ext uri="{FF2B5EF4-FFF2-40B4-BE49-F238E27FC236}">
                <a16:creationId xmlns:a16="http://schemas.microsoft.com/office/drawing/2014/main" id="{A6DACA00-B6FB-4697-A1E2-B274A640EABA}"/>
              </a:ext>
            </a:extLst>
          </p:cNvPr>
          <p:cNvPicPr>
            <a:picLocks noChangeAspect="1"/>
          </p:cNvPicPr>
          <p:nvPr/>
        </p:nvPicPr>
        <p:blipFill rotWithShape="1">
          <a:blip r:embed="rId2"/>
          <a:srcRect l="18900" r="19300"/>
          <a:stretch/>
        </p:blipFill>
        <p:spPr>
          <a:xfrm>
            <a:off x="8515350" y="300038"/>
            <a:ext cx="3613954" cy="5847820"/>
          </a:xfrm>
          <a:prstGeom prst="rect">
            <a:avLst/>
          </a:prstGeom>
        </p:spPr>
      </p:pic>
      <p:sp>
        <p:nvSpPr>
          <p:cNvPr id="6" name="CaixaDeTexto 5">
            <a:extLst>
              <a:ext uri="{FF2B5EF4-FFF2-40B4-BE49-F238E27FC236}">
                <a16:creationId xmlns:a16="http://schemas.microsoft.com/office/drawing/2014/main" id="{E4218539-53B6-481E-A5FB-6A18DA9F929F}"/>
              </a:ext>
            </a:extLst>
          </p:cNvPr>
          <p:cNvSpPr txBox="1"/>
          <p:nvPr/>
        </p:nvSpPr>
        <p:spPr>
          <a:xfrm>
            <a:off x="283423" y="6182382"/>
            <a:ext cx="7041407" cy="584775"/>
          </a:xfrm>
          <a:prstGeom prst="rect">
            <a:avLst/>
          </a:prstGeom>
          <a:noFill/>
        </p:spPr>
        <p:txBody>
          <a:bodyPr wrap="square" rtlCol="0">
            <a:spAutoFit/>
          </a:bodyPr>
          <a:lstStyle/>
          <a:p>
            <a:r>
              <a:rPr lang="pt-BR" sz="3200" b="1" dirty="0">
                <a:solidFill>
                  <a:schemeClr val="bg1">
                    <a:lumMod val="95000"/>
                  </a:schemeClr>
                </a:solidFill>
              </a:rPr>
              <a:t>Frei Gustavo </a:t>
            </a:r>
            <a:r>
              <a:rPr lang="pt-BR" sz="3200" b="1" dirty="0" err="1">
                <a:solidFill>
                  <a:schemeClr val="bg1">
                    <a:lumMod val="95000"/>
                  </a:schemeClr>
                </a:solidFill>
              </a:rPr>
              <a:t>Barbiero,oar</a:t>
            </a:r>
            <a:endParaRPr lang="pt-BR" sz="3200" b="1" dirty="0">
              <a:solidFill>
                <a:schemeClr val="bg1">
                  <a:lumMod val="95000"/>
                </a:schemeClr>
              </a:solidFill>
            </a:endParaRPr>
          </a:p>
        </p:txBody>
      </p:sp>
    </p:spTree>
    <p:extLst>
      <p:ext uri="{BB962C8B-B14F-4D97-AF65-F5344CB8AC3E}">
        <p14:creationId xmlns:p14="http://schemas.microsoft.com/office/powerpoint/2010/main" val="184722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C9F34A6-C2CF-4151-A2CF-CCF0D00727A2}"/>
              </a:ext>
            </a:extLst>
          </p:cNvPr>
          <p:cNvSpPr>
            <a:spLocks noGrp="1"/>
          </p:cNvSpPr>
          <p:nvPr>
            <p:ph idx="1"/>
          </p:nvPr>
        </p:nvSpPr>
        <p:spPr>
          <a:xfrm>
            <a:off x="165704" y="609757"/>
            <a:ext cx="9360537" cy="5776758"/>
          </a:xfrm>
        </p:spPr>
        <p:txBody>
          <a:bodyPr>
            <a:normAutofit fontScale="92500"/>
          </a:bodyPr>
          <a:lstStyle/>
          <a:p>
            <a:pPr algn="just"/>
            <a:r>
              <a:rPr lang="pt-BR" sz="3600" b="1" dirty="0"/>
              <a:t>269: “Mas um testemunho de que os filhos precisam da parte dos pais, é que estes não se deixem levar pela ira. O filho, que comete uma má ação, deve ser corrigido, mas nunca como um inimigo ou como alguém sobre quem se descarrega a própria agressividade. Além disso, um adulto deve reconhecer que algumas más ações têm a ver com as fragilidades e os limites próprios da idade.”</a:t>
            </a:r>
            <a:endParaRPr lang="pt-BR" sz="3600" dirty="0"/>
          </a:p>
          <a:p>
            <a:endParaRPr lang="pt-BR" dirty="0"/>
          </a:p>
        </p:txBody>
      </p:sp>
      <p:pic>
        <p:nvPicPr>
          <p:cNvPr id="4" name="Imagem 3" descr="Uma imagem contendo texto&#10;&#10;Descrição gerada automaticamente">
            <a:extLst>
              <a:ext uri="{FF2B5EF4-FFF2-40B4-BE49-F238E27FC236}">
                <a16:creationId xmlns:a16="http://schemas.microsoft.com/office/drawing/2014/main" id="{BB569153-7AC0-4C01-AC0C-05C43734C304}"/>
              </a:ext>
            </a:extLst>
          </p:cNvPr>
          <p:cNvPicPr>
            <a:picLocks noChangeAspect="1"/>
          </p:cNvPicPr>
          <p:nvPr/>
        </p:nvPicPr>
        <p:blipFill rotWithShape="1">
          <a:blip r:embed="rId2"/>
          <a:srcRect l="18900" r="19300"/>
          <a:stretch/>
        </p:blipFill>
        <p:spPr>
          <a:xfrm rot="1235880">
            <a:off x="9973688" y="3772611"/>
            <a:ext cx="1770866" cy="2865478"/>
          </a:xfrm>
          <a:prstGeom prst="rect">
            <a:avLst/>
          </a:prstGeom>
        </p:spPr>
      </p:pic>
    </p:spTree>
    <p:extLst>
      <p:ext uri="{BB962C8B-B14F-4D97-AF65-F5344CB8AC3E}">
        <p14:creationId xmlns:p14="http://schemas.microsoft.com/office/powerpoint/2010/main" val="2164980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C9F34A6-C2CF-4151-A2CF-CCF0D00727A2}"/>
              </a:ext>
            </a:extLst>
          </p:cNvPr>
          <p:cNvSpPr>
            <a:spLocks noGrp="1"/>
          </p:cNvSpPr>
          <p:nvPr>
            <p:ph idx="1"/>
          </p:nvPr>
        </p:nvSpPr>
        <p:spPr>
          <a:xfrm>
            <a:off x="308579" y="2767167"/>
            <a:ext cx="9360537" cy="5776758"/>
          </a:xfrm>
        </p:spPr>
        <p:txBody>
          <a:bodyPr/>
          <a:lstStyle/>
          <a:p>
            <a:pPr algn="just"/>
            <a:r>
              <a:rPr lang="pt-BR" sz="3600" b="1" dirty="0"/>
              <a:t>274. “A família é a primeira escola dos valores humanos.”</a:t>
            </a:r>
            <a:endParaRPr lang="pt-BR" sz="3600" dirty="0"/>
          </a:p>
          <a:p>
            <a:endParaRPr lang="pt-BR" dirty="0"/>
          </a:p>
        </p:txBody>
      </p:sp>
      <p:pic>
        <p:nvPicPr>
          <p:cNvPr id="4" name="Imagem 3" descr="Uma imagem contendo texto&#10;&#10;Descrição gerada automaticamente">
            <a:extLst>
              <a:ext uri="{FF2B5EF4-FFF2-40B4-BE49-F238E27FC236}">
                <a16:creationId xmlns:a16="http://schemas.microsoft.com/office/drawing/2014/main" id="{BB569153-7AC0-4C01-AC0C-05C43734C304}"/>
              </a:ext>
            </a:extLst>
          </p:cNvPr>
          <p:cNvPicPr>
            <a:picLocks noChangeAspect="1"/>
          </p:cNvPicPr>
          <p:nvPr/>
        </p:nvPicPr>
        <p:blipFill rotWithShape="1">
          <a:blip r:embed="rId2"/>
          <a:srcRect l="18900" r="19300"/>
          <a:stretch/>
        </p:blipFill>
        <p:spPr>
          <a:xfrm rot="1235880">
            <a:off x="9973688" y="3772611"/>
            <a:ext cx="1770866" cy="2865478"/>
          </a:xfrm>
          <a:prstGeom prst="rect">
            <a:avLst/>
          </a:prstGeom>
        </p:spPr>
      </p:pic>
    </p:spTree>
    <p:extLst>
      <p:ext uri="{BB962C8B-B14F-4D97-AF65-F5344CB8AC3E}">
        <p14:creationId xmlns:p14="http://schemas.microsoft.com/office/powerpoint/2010/main" val="358925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C9F34A6-C2CF-4151-A2CF-CCF0D00727A2}"/>
              </a:ext>
            </a:extLst>
          </p:cNvPr>
          <p:cNvSpPr>
            <a:spLocks noGrp="1"/>
          </p:cNvSpPr>
          <p:nvPr>
            <p:ph idx="1"/>
          </p:nvPr>
        </p:nvSpPr>
        <p:spPr>
          <a:xfrm>
            <a:off x="165704" y="552608"/>
            <a:ext cx="9360537" cy="5776758"/>
          </a:xfrm>
        </p:spPr>
        <p:txBody>
          <a:bodyPr>
            <a:normAutofit fontScale="92500"/>
          </a:bodyPr>
          <a:lstStyle/>
          <a:p>
            <a:pPr algn="just"/>
            <a:r>
              <a:rPr lang="pt-BR" sz="3500" b="1" dirty="0"/>
              <a:t>275: “Na época atual, em que reina a ansiedade e a pressa tecnológica, uma tarefa importantíssima das famílias é educar para a capacidade de esperar. Não se trata de proibir as crianças de jogarem com os dispositivos electrónicos, mas de encontrar a forma de gerar nelas a capacidade de diferenciarem as diversas lógicas e não aplicarem a velocidade digital a todas as áreas da vida.”</a:t>
            </a:r>
            <a:endParaRPr lang="pt-BR" sz="3500" dirty="0"/>
          </a:p>
          <a:p>
            <a:endParaRPr lang="pt-BR" dirty="0"/>
          </a:p>
        </p:txBody>
      </p:sp>
      <p:pic>
        <p:nvPicPr>
          <p:cNvPr id="4" name="Imagem 3" descr="Uma imagem contendo texto&#10;&#10;Descrição gerada automaticamente">
            <a:extLst>
              <a:ext uri="{FF2B5EF4-FFF2-40B4-BE49-F238E27FC236}">
                <a16:creationId xmlns:a16="http://schemas.microsoft.com/office/drawing/2014/main" id="{BB569153-7AC0-4C01-AC0C-05C43734C304}"/>
              </a:ext>
            </a:extLst>
          </p:cNvPr>
          <p:cNvPicPr>
            <a:picLocks noChangeAspect="1"/>
          </p:cNvPicPr>
          <p:nvPr/>
        </p:nvPicPr>
        <p:blipFill rotWithShape="1">
          <a:blip r:embed="rId2"/>
          <a:srcRect l="18900" r="19300"/>
          <a:stretch/>
        </p:blipFill>
        <p:spPr>
          <a:xfrm rot="1235880">
            <a:off x="9973688" y="3772611"/>
            <a:ext cx="1770866" cy="2865478"/>
          </a:xfrm>
          <a:prstGeom prst="rect">
            <a:avLst/>
          </a:prstGeom>
        </p:spPr>
      </p:pic>
    </p:spTree>
    <p:extLst>
      <p:ext uri="{BB962C8B-B14F-4D97-AF65-F5344CB8AC3E}">
        <p14:creationId xmlns:p14="http://schemas.microsoft.com/office/powerpoint/2010/main" val="4115353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C9F34A6-C2CF-4151-A2CF-CCF0D00727A2}"/>
              </a:ext>
            </a:extLst>
          </p:cNvPr>
          <p:cNvSpPr>
            <a:spLocks noGrp="1"/>
          </p:cNvSpPr>
          <p:nvPr>
            <p:ph idx="1"/>
          </p:nvPr>
        </p:nvSpPr>
        <p:spPr>
          <a:xfrm>
            <a:off x="165704" y="2652872"/>
            <a:ext cx="9360537" cy="5776758"/>
          </a:xfrm>
        </p:spPr>
        <p:txBody>
          <a:bodyPr/>
          <a:lstStyle/>
          <a:p>
            <a:pPr algn="just"/>
            <a:r>
              <a:rPr lang="pt-BR" sz="3600" b="1" dirty="0"/>
              <a:t>ANTES</a:t>
            </a:r>
            <a:r>
              <a:rPr lang="pt-BR" sz="3600" dirty="0"/>
              <a:t>: 3 temas mais discutidos pelos casais: </a:t>
            </a:r>
            <a:r>
              <a:rPr lang="pt-BR" sz="3600" b="1" dirty="0"/>
              <a:t>sexo, dinheiro e filhos</a:t>
            </a:r>
            <a:r>
              <a:rPr lang="pt-BR" sz="3600" dirty="0"/>
              <a:t>; mas </a:t>
            </a:r>
            <a:r>
              <a:rPr lang="pt-BR" sz="3600" b="1" dirty="0"/>
              <a:t>HOJE</a:t>
            </a:r>
            <a:r>
              <a:rPr lang="pt-BR" sz="3600" dirty="0"/>
              <a:t> parece que os </a:t>
            </a:r>
            <a:r>
              <a:rPr lang="pt-BR" sz="3600" b="1" dirty="0"/>
              <a:t>smartphones</a:t>
            </a:r>
            <a:r>
              <a:rPr lang="pt-BR" sz="3600" dirty="0"/>
              <a:t> estão rapidamente crescendo nesta lista.</a:t>
            </a:r>
          </a:p>
          <a:p>
            <a:endParaRPr lang="pt-BR" dirty="0"/>
          </a:p>
        </p:txBody>
      </p:sp>
    </p:spTree>
    <p:extLst>
      <p:ext uri="{BB962C8B-B14F-4D97-AF65-F5344CB8AC3E}">
        <p14:creationId xmlns:p14="http://schemas.microsoft.com/office/powerpoint/2010/main" val="491475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C9F34A6-C2CF-4151-A2CF-CCF0D00727A2}"/>
              </a:ext>
            </a:extLst>
          </p:cNvPr>
          <p:cNvSpPr>
            <a:spLocks noGrp="1"/>
          </p:cNvSpPr>
          <p:nvPr>
            <p:ph idx="1"/>
          </p:nvPr>
        </p:nvSpPr>
        <p:spPr>
          <a:xfrm>
            <a:off x="165704" y="552608"/>
            <a:ext cx="9360537" cy="5776758"/>
          </a:xfrm>
        </p:spPr>
        <p:txBody>
          <a:bodyPr>
            <a:normAutofit/>
          </a:bodyPr>
          <a:lstStyle/>
          <a:p>
            <a:endParaRPr lang="pt-BR" dirty="0"/>
          </a:p>
          <a:p>
            <a:pPr algn="just"/>
            <a:r>
              <a:rPr lang="pt-BR" sz="3200" b="1" dirty="0">
                <a:solidFill>
                  <a:srgbClr val="FF0000"/>
                </a:solidFill>
              </a:rPr>
              <a:t>A Resposta:</a:t>
            </a:r>
          </a:p>
          <a:p>
            <a:pPr algn="just"/>
            <a:endParaRPr lang="pt-BR" sz="3200" b="1" dirty="0"/>
          </a:p>
          <a:p>
            <a:pPr algn="just"/>
            <a:r>
              <a:rPr lang="pt-BR" sz="3200" b="1" dirty="0"/>
              <a:t>“Quando o seu parceiro fica no celular em vez de dar atenção para você, isso parece uma rejeição – dói. Se sentir ignorada quando o seu parceiro está no celular pode ser tão ruim quanto ser evitada.”</a:t>
            </a:r>
          </a:p>
          <a:p>
            <a:endParaRPr lang="pt-BR" dirty="0"/>
          </a:p>
        </p:txBody>
      </p:sp>
    </p:spTree>
    <p:extLst>
      <p:ext uri="{BB962C8B-B14F-4D97-AF65-F5344CB8AC3E}">
        <p14:creationId xmlns:p14="http://schemas.microsoft.com/office/powerpoint/2010/main" val="2504187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C9F34A6-C2CF-4151-A2CF-CCF0D00727A2}"/>
              </a:ext>
            </a:extLst>
          </p:cNvPr>
          <p:cNvSpPr>
            <a:spLocks noGrp="1"/>
          </p:cNvSpPr>
          <p:nvPr>
            <p:ph idx="1"/>
          </p:nvPr>
        </p:nvSpPr>
        <p:spPr>
          <a:xfrm>
            <a:off x="165704" y="552608"/>
            <a:ext cx="9360537" cy="5776758"/>
          </a:xfrm>
        </p:spPr>
        <p:txBody>
          <a:bodyPr>
            <a:normAutofit/>
          </a:bodyPr>
          <a:lstStyle/>
          <a:p>
            <a:r>
              <a:rPr lang="pt-BR" sz="4000" b="1" dirty="0">
                <a:solidFill>
                  <a:srgbClr val="FF0000"/>
                </a:solidFill>
              </a:rPr>
              <a:t>APONTA 4 CAMINHOS:</a:t>
            </a:r>
          </a:p>
          <a:p>
            <a:endParaRPr lang="pt-BR" sz="4000" b="1" dirty="0">
              <a:solidFill>
                <a:srgbClr val="FF0000"/>
              </a:solidFill>
            </a:endParaRPr>
          </a:p>
          <a:p>
            <a:pPr marL="457200" indent="-457200">
              <a:buFont typeface="+mj-lt"/>
              <a:buAutoNum type="arabicPeriod"/>
            </a:pPr>
            <a:r>
              <a:rPr lang="pt-BR" sz="4000" b="1" dirty="0"/>
              <a:t>Avaliar a extensão do problema</a:t>
            </a:r>
          </a:p>
          <a:p>
            <a:pPr marL="457200" indent="-457200">
              <a:buFont typeface="+mj-lt"/>
              <a:buAutoNum type="arabicPeriod"/>
            </a:pPr>
            <a:r>
              <a:rPr lang="pt-BR" sz="4000" b="1" dirty="0"/>
              <a:t>Reconhecer o uso que é válido</a:t>
            </a:r>
          </a:p>
          <a:p>
            <a:pPr marL="457200" indent="-457200">
              <a:buFont typeface="+mj-lt"/>
              <a:buAutoNum type="arabicPeriod"/>
            </a:pPr>
            <a:r>
              <a:rPr lang="pt-BR" sz="4000" b="1" dirty="0"/>
              <a:t>Concordar com expectativas justas</a:t>
            </a:r>
          </a:p>
          <a:p>
            <a:pPr marL="457200" indent="-457200">
              <a:buFont typeface="+mj-lt"/>
              <a:buAutoNum type="arabicPeriod"/>
            </a:pPr>
            <a:r>
              <a:rPr lang="pt-BR" sz="4000" b="1" dirty="0"/>
              <a:t>Criar zonas francas de tecnologia</a:t>
            </a:r>
          </a:p>
          <a:p>
            <a:endParaRPr lang="pt-BR" dirty="0"/>
          </a:p>
        </p:txBody>
      </p:sp>
    </p:spTree>
    <p:extLst>
      <p:ext uri="{BB962C8B-B14F-4D97-AF65-F5344CB8AC3E}">
        <p14:creationId xmlns:p14="http://schemas.microsoft.com/office/powerpoint/2010/main" val="6820492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C9F34A6-C2CF-4151-A2CF-CCF0D00727A2}"/>
              </a:ext>
            </a:extLst>
          </p:cNvPr>
          <p:cNvSpPr>
            <a:spLocks noGrp="1"/>
          </p:cNvSpPr>
          <p:nvPr>
            <p:ph idx="1"/>
          </p:nvPr>
        </p:nvSpPr>
        <p:spPr>
          <a:xfrm>
            <a:off x="165704" y="281141"/>
            <a:ext cx="9360537" cy="5776758"/>
          </a:xfrm>
        </p:spPr>
        <p:txBody>
          <a:bodyPr>
            <a:normAutofit fontScale="92500" lnSpcReduction="10000"/>
          </a:bodyPr>
          <a:lstStyle/>
          <a:p>
            <a:pPr algn="just"/>
            <a:r>
              <a:rPr lang="pt-BR" sz="3200" b="1" dirty="0"/>
              <a:t>278: “Os contatos podem ser frequentes e ajudar a resolver dificuldades. Mas deve ficar claro que não substituem nem preenchem a necessidade do diálogo mais pessoal e profundo que requer o contacto físico ou, pelo menos, a voz da outra pessoa. Sabemos que, às vezes, estes meios afastam em vez de aproximar, como quando, na hora da refeição, cada um está concentrado no seu celular ou quando um dos cônjuges adormece à espera do outro que passa horas entretido com algum dispositivo eletrônico.”</a:t>
            </a:r>
            <a:endParaRPr lang="pt-BR" sz="3200" dirty="0"/>
          </a:p>
          <a:p>
            <a:endParaRPr lang="pt-BR" dirty="0"/>
          </a:p>
        </p:txBody>
      </p:sp>
      <p:pic>
        <p:nvPicPr>
          <p:cNvPr id="4" name="Imagem 3" descr="Uma imagem contendo texto&#10;&#10;Descrição gerada automaticamente">
            <a:extLst>
              <a:ext uri="{FF2B5EF4-FFF2-40B4-BE49-F238E27FC236}">
                <a16:creationId xmlns:a16="http://schemas.microsoft.com/office/drawing/2014/main" id="{BB569153-7AC0-4C01-AC0C-05C43734C304}"/>
              </a:ext>
            </a:extLst>
          </p:cNvPr>
          <p:cNvPicPr>
            <a:picLocks noChangeAspect="1"/>
          </p:cNvPicPr>
          <p:nvPr/>
        </p:nvPicPr>
        <p:blipFill rotWithShape="1">
          <a:blip r:embed="rId2"/>
          <a:srcRect l="18900" r="19300"/>
          <a:stretch/>
        </p:blipFill>
        <p:spPr>
          <a:xfrm rot="1235880">
            <a:off x="9973688" y="3772611"/>
            <a:ext cx="1770866" cy="2865478"/>
          </a:xfrm>
          <a:prstGeom prst="rect">
            <a:avLst/>
          </a:prstGeom>
        </p:spPr>
      </p:pic>
    </p:spTree>
    <p:extLst>
      <p:ext uri="{BB962C8B-B14F-4D97-AF65-F5344CB8AC3E}">
        <p14:creationId xmlns:p14="http://schemas.microsoft.com/office/powerpoint/2010/main" val="14702176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C9F34A6-C2CF-4151-A2CF-CCF0D00727A2}"/>
              </a:ext>
            </a:extLst>
          </p:cNvPr>
          <p:cNvSpPr>
            <a:spLocks noGrp="1"/>
          </p:cNvSpPr>
          <p:nvPr>
            <p:ph idx="1"/>
          </p:nvPr>
        </p:nvSpPr>
        <p:spPr>
          <a:xfrm>
            <a:off x="165704" y="2752883"/>
            <a:ext cx="9360537" cy="5776758"/>
          </a:xfrm>
        </p:spPr>
        <p:txBody>
          <a:bodyPr>
            <a:normAutofit/>
          </a:bodyPr>
          <a:lstStyle/>
          <a:p>
            <a:pPr algn="just"/>
            <a:r>
              <a:rPr lang="pt-BR" sz="3200" b="1" dirty="0"/>
              <a:t>278: “não se podem ignorar os riscos das novas formas de comunicação para as crianças e os adolescentes, chegando às vezes a torná-los apáticos, desligados do mundo real.”</a:t>
            </a:r>
            <a:endParaRPr lang="pt-BR" sz="3200" dirty="0"/>
          </a:p>
          <a:p>
            <a:endParaRPr lang="pt-BR" dirty="0"/>
          </a:p>
        </p:txBody>
      </p:sp>
      <p:pic>
        <p:nvPicPr>
          <p:cNvPr id="4" name="Imagem 3" descr="Uma imagem contendo texto&#10;&#10;Descrição gerada automaticamente">
            <a:extLst>
              <a:ext uri="{FF2B5EF4-FFF2-40B4-BE49-F238E27FC236}">
                <a16:creationId xmlns:a16="http://schemas.microsoft.com/office/drawing/2014/main" id="{BB569153-7AC0-4C01-AC0C-05C43734C304}"/>
              </a:ext>
            </a:extLst>
          </p:cNvPr>
          <p:cNvPicPr>
            <a:picLocks noChangeAspect="1"/>
          </p:cNvPicPr>
          <p:nvPr/>
        </p:nvPicPr>
        <p:blipFill rotWithShape="1">
          <a:blip r:embed="rId2"/>
          <a:srcRect l="18900" r="19300"/>
          <a:stretch/>
        </p:blipFill>
        <p:spPr>
          <a:xfrm rot="1235880">
            <a:off x="9973688" y="3772611"/>
            <a:ext cx="1770866" cy="2865478"/>
          </a:xfrm>
          <a:prstGeom prst="rect">
            <a:avLst/>
          </a:prstGeom>
        </p:spPr>
      </p:pic>
    </p:spTree>
    <p:extLst>
      <p:ext uri="{BB962C8B-B14F-4D97-AF65-F5344CB8AC3E}">
        <p14:creationId xmlns:p14="http://schemas.microsoft.com/office/powerpoint/2010/main" val="23507196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C9F34A6-C2CF-4151-A2CF-CCF0D00727A2}"/>
              </a:ext>
            </a:extLst>
          </p:cNvPr>
          <p:cNvSpPr>
            <a:spLocks noGrp="1"/>
          </p:cNvSpPr>
          <p:nvPr>
            <p:ph idx="1"/>
          </p:nvPr>
        </p:nvSpPr>
        <p:spPr>
          <a:xfrm>
            <a:off x="165704" y="664321"/>
            <a:ext cx="9360537" cy="5776758"/>
          </a:xfrm>
        </p:spPr>
        <p:txBody>
          <a:bodyPr>
            <a:normAutofit/>
          </a:bodyPr>
          <a:lstStyle/>
          <a:p>
            <a:pPr algn="just"/>
            <a:r>
              <a:rPr lang="pt-BR" sz="3200" b="1" dirty="0"/>
              <a:t>281: “Os jovens devem poder dar-se conta de que são bombardeados por mensagens que não procuram o seu bem e o seu amadurecimento. Faz falta ajudá-los a identificar e procurar as influências positivas, ao mesmo tempo que se afastam de tudo o que desfigura a sua capacidade de amar.”</a:t>
            </a:r>
            <a:endParaRPr lang="pt-BR" sz="3200" dirty="0"/>
          </a:p>
          <a:p>
            <a:endParaRPr lang="pt-BR" dirty="0"/>
          </a:p>
        </p:txBody>
      </p:sp>
      <p:pic>
        <p:nvPicPr>
          <p:cNvPr id="4" name="Imagem 3" descr="Uma imagem contendo texto&#10;&#10;Descrição gerada automaticamente">
            <a:extLst>
              <a:ext uri="{FF2B5EF4-FFF2-40B4-BE49-F238E27FC236}">
                <a16:creationId xmlns:a16="http://schemas.microsoft.com/office/drawing/2014/main" id="{BB569153-7AC0-4C01-AC0C-05C43734C304}"/>
              </a:ext>
            </a:extLst>
          </p:cNvPr>
          <p:cNvPicPr>
            <a:picLocks noChangeAspect="1"/>
          </p:cNvPicPr>
          <p:nvPr/>
        </p:nvPicPr>
        <p:blipFill rotWithShape="1">
          <a:blip r:embed="rId2"/>
          <a:srcRect l="18900" r="19300"/>
          <a:stretch/>
        </p:blipFill>
        <p:spPr>
          <a:xfrm rot="1235880">
            <a:off x="9973688" y="3772611"/>
            <a:ext cx="1770866" cy="2865478"/>
          </a:xfrm>
          <a:prstGeom prst="rect">
            <a:avLst/>
          </a:prstGeom>
        </p:spPr>
      </p:pic>
    </p:spTree>
    <p:extLst>
      <p:ext uri="{BB962C8B-B14F-4D97-AF65-F5344CB8AC3E}">
        <p14:creationId xmlns:p14="http://schemas.microsoft.com/office/powerpoint/2010/main" val="38637414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C9F34A6-C2CF-4151-A2CF-CCF0D00727A2}"/>
              </a:ext>
            </a:extLst>
          </p:cNvPr>
          <p:cNvSpPr>
            <a:spLocks noGrp="1"/>
          </p:cNvSpPr>
          <p:nvPr>
            <p:ph idx="1"/>
          </p:nvPr>
        </p:nvSpPr>
        <p:spPr>
          <a:xfrm>
            <a:off x="165704" y="666912"/>
            <a:ext cx="9360537" cy="5776758"/>
          </a:xfrm>
        </p:spPr>
        <p:txBody>
          <a:bodyPr>
            <a:normAutofit lnSpcReduction="10000"/>
          </a:bodyPr>
          <a:lstStyle/>
          <a:p>
            <a:pPr algn="just"/>
            <a:r>
              <a:rPr lang="pt-BR" sz="3000" b="1" dirty="0"/>
              <a:t>283: “É irresponsável qualquer convite aos adolescentes para que brinquem com os seus corpos e desejos, como se tivessem a maturidade, os valores, o compromisso mútuo e os objetivos próprios do matrimónio. Assim, são levianamente encorajados a utilizar a outra pessoa como objeto de experiências para compensar carências e grandes limites. É importante, pelo contrário, ensinar um percurso pelas diversas expressões do amor, o cuidado mútuo, a ternura respeitosa, a comunicação rica de sentido.”</a:t>
            </a:r>
            <a:endParaRPr lang="pt-BR" sz="3000" dirty="0"/>
          </a:p>
          <a:p>
            <a:endParaRPr lang="pt-BR" dirty="0"/>
          </a:p>
        </p:txBody>
      </p:sp>
      <p:pic>
        <p:nvPicPr>
          <p:cNvPr id="4" name="Imagem 3" descr="Uma imagem contendo texto&#10;&#10;Descrição gerada automaticamente">
            <a:extLst>
              <a:ext uri="{FF2B5EF4-FFF2-40B4-BE49-F238E27FC236}">
                <a16:creationId xmlns:a16="http://schemas.microsoft.com/office/drawing/2014/main" id="{BB569153-7AC0-4C01-AC0C-05C43734C304}"/>
              </a:ext>
            </a:extLst>
          </p:cNvPr>
          <p:cNvPicPr>
            <a:picLocks noChangeAspect="1"/>
          </p:cNvPicPr>
          <p:nvPr/>
        </p:nvPicPr>
        <p:blipFill rotWithShape="1">
          <a:blip r:embed="rId2"/>
          <a:srcRect l="18900" r="19300"/>
          <a:stretch/>
        </p:blipFill>
        <p:spPr>
          <a:xfrm rot="1235880">
            <a:off x="9973688" y="3772611"/>
            <a:ext cx="1770866" cy="2865478"/>
          </a:xfrm>
          <a:prstGeom prst="rect">
            <a:avLst/>
          </a:prstGeom>
        </p:spPr>
      </p:pic>
    </p:spTree>
    <p:extLst>
      <p:ext uri="{BB962C8B-B14F-4D97-AF65-F5344CB8AC3E}">
        <p14:creationId xmlns:p14="http://schemas.microsoft.com/office/powerpoint/2010/main" val="522228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C9F34A6-C2CF-4151-A2CF-CCF0D00727A2}"/>
              </a:ext>
            </a:extLst>
          </p:cNvPr>
          <p:cNvSpPr>
            <a:spLocks noGrp="1"/>
          </p:cNvSpPr>
          <p:nvPr>
            <p:ph idx="1"/>
          </p:nvPr>
        </p:nvSpPr>
        <p:spPr>
          <a:xfrm>
            <a:off x="165704" y="566900"/>
            <a:ext cx="9360537" cy="5776758"/>
          </a:xfrm>
        </p:spPr>
        <p:txBody>
          <a:bodyPr/>
          <a:lstStyle/>
          <a:p>
            <a:pPr algn="just"/>
            <a:r>
              <a:rPr lang="pt-BR" sz="3200" b="1" dirty="0"/>
              <a:t>259. “Os pais incidem sempre, para bem ou para mal, no desenvolvimento moral dos seus filhos. Consequentemente, o melhor é aceitarem esta responsabilidade inevitável e realizarem-na de modo consciente, entusiasta, razoável e apropriado. Uma vez que esta função educativa das famílias é tão importante e se tornou muito complexa”.</a:t>
            </a:r>
            <a:endParaRPr lang="pt-BR" sz="3200" dirty="0"/>
          </a:p>
          <a:p>
            <a:endParaRPr lang="pt-BR" dirty="0"/>
          </a:p>
        </p:txBody>
      </p:sp>
      <p:pic>
        <p:nvPicPr>
          <p:cNvPr id="4" name="Imagem 3" descr="Uma imagem contendo texto&#10;&#10;Descrição gerada automaticamente">
            <a:extLst>
              <a:ext uri="{FF2B5EF4-FFF2-40B4-BE49-F238E27FC236}">
                <a16:creationId xmlns:a16="http://schemas.microsoft.com/office/drawing/2014/main" id="{BB569153-7AC0-4C01-AC0C-05C43734C304}"/>
              </a:ext>
            </a:extLst>
          </p:cNvPr>
          <p:cNvPicPr>
            <a:picLocks noChangeAspect="1"/>
          </p:cNvPicPr>
          <p:nvPr/>
        </p:nvPicPr>
        <p:blipFill rotWithShape="1">
          <a:blip r:embed="rId2"/>
          <a:srcRect l="18900" r="19300"/>
          <a:stretch/>
        </p:blipFill>
        <p:spPr>
          <a:xfrm rot="1235880">
            <a:off x="9973688" y="3772611"/>
            <a:ext cx="1770866" cy="2865478"/>
          </a:xfrm>
          <a:prstGeom prst="rect">
            <a:avLst/>
          </a:prstGeom>
        </p:spPr>
      </p:pic>
    </p:spTree>
    <p:extLst>
      <p:ext uri="{BB962C8B-B14F-4D97-AF65-F5344CB8AC3E}">
        <p14:creationId xmlns:p14="http://schemas.microsoft.com/office/powerpoint/2010/main" val="24636744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C9F34A6-C2CF-4151-A2CF-CCF0D00727A2}"/>
              </a:ext>
            </a:extLst>
          </p:cNvPr>
          <p:cNvSpPr>
            <a:spLocks noGrp="1"/>
          </p:cNvSpPr>
          <p:nvPr>
            <p:ph idx="1"/>
          </p:nvPr>
        </p:nvSpPr>
        <p:spPr>
          <a:xfrm>
            <a:off x="165704" y="2824321"/>
            <a:ext cx="9360537" cy="5776758"/>
          </a:xfrm>
        </p:spPr>
        <p:txBody>
          <a:bodyPr>
            <a:normAutofit/>
          </a:bodyPr>
          <a:lstStyle/>
          <a:p>
            <a:pPr algn="just"/>
            <a:r>
              <a:rPr lang="pt-BR" sz="3200" b="1" dirty="0"/>
              <a:t>287: “A família deve continuar a ser lugar onde se ensina a perceber as razões e a beleza da fé, a rezar e a servir o próximo.”</a:t>
            </a:r>
            <a:endParaRPr lang="pt-BR" sz="3200" dirty="0"/>
          </a:p>
        </p:txBody>
      </p:sp>
      <p:pic>
        <p:nvPicPr>
          <p:cNvPr id="4" name="Imagem 3" descr="Uma imagem contendo texto&#10;&#10;Descrição gerada automaticamente">
            <a:extLst>
              <a:ext uri="{FF2B5EF4-FFF2-40B4-BE49-F238E27FC236}">
                <a16:creationId xmlns:a16="http://schemas.microsoft.com/office/drawing/2014/main" id="{BB569153-7AC0-4C01-AC0C-05C43734C304}"/>
              </a:ext>
            </a:extLst>
          </p:cNvPr>
          <p:cNvPicPr>
            <a:picLocks noChangeAspect="1"/>
          </p:cNvPicPr>
          <p:nvPr/>
        </p:nvPicPr>
        <p:blipFill rotWithShape="1">
          <a:blip r:embed="rId2"/>
          <a:srcRect l="18900" r="19300"/>
          <a:stretch/>
        </p:blipFill>
        <p:spPr>
          <a:xfrm rot="1235880">
            <a:off x="9973688" y="3772611"/>
            <a:ext cx="1770866" cy="2865478"/>
          </a:xfrm>
          <a:prstGeom prst="rect">
            <a:avLst/>
          </a:prstGeom>
        </p:spPr>
      </p:pic>
    </p:spTree>
    <p:extLst>
      <p:ext uri="{BB962C8B-B14F-4D97-AF65-F5344CB8AC3E}">
        <p14:creationId xmlns:p14="http://schemas.microsoft.com/office/powerpoint/2010/main" val="19281467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C9F34A6-C2CF-4151-A2CF-CCF0D00727A2}"/>
              </a:ext>
            </a:extLst>
          </p:cNvPr>
          <p:cNvSpPr>
            <a:spLocks noGrp="1"/>
          </p:cNvSpPr>
          <p:nvPr>
            <p:ph idx="1"/>
          </p:nvPr>
        </p:nvSpPr>
        <p:spPr>
          <a:xfrm>
            <a:off x="165704" y="1195546"/>
            <a:ext cx="9360537" cy="5776758"/>
          </a:xfrm>
        </p:spPr>
        <p:txBody>
          <a:bodyPr>
            <a:normAutofit/>
          </a:bodyPr>
          <a:lstStyle/>
          <a:p>
            <a:pPr algn="just"/>
            <a:r>
              <a:rPr lang="pt-BR" sz="3200" b="1" dirty="0"/>
              <a:t>287: PAPA FRANCISCO, CATEQUESE DE 26 DE AGOSTO DE 2015“é bonito quando as mães ensinam os filhos pequenos a enviar um beijo a Jesus ou a Nossa Senhora. Quanta ternura há nisto! Naquele momento, o coração das crianças transforma-se em lugar de oração”.</a:t>
            </a:r>
            <a:endParaRPr lang="pt-BR" sz="3200" dirty="0"/>
          </a:p>
          <a:p>
            <a:endParaRPr lang="pt-BR" dirty="0"/>
          </a:p>
        </p:txBody>
      </p:sp>
      <p:pic>
        <p:nvPicPr>
          <p:cNvPr id="4" name="Imagem 3" descr="Uma imagem contendo texto&#10;&#10;Descrição gerada automaticamente">
            <a:extLst>
              <a:ext uri="{FF2B5EF4-FFF2-40B4-BE49-F238E27FC236}">
                <a16:creationId xmlns:a16="http://schemas.microsoft.com/office/drawing/2014/main" id="{BB569153-7AC0-4C01-AC0C-05C43734C304}"/>
              </a:ext>
            </a:extLst>
          </p:cNvPr>
          <p:cNvPicPr>
            <a:picLocks noChangeAspect="1"/>
          </p:cNvPicPr>
          <p:nvPr/>
        </p:nvPicPr>
        <p:blipFill rotWithShape="1">
          <a:blip r:embed="rId2"/>
          <a:srcRect l="18900" r="19300"/>
          <a:stretch/>
        </p:blipFill>
        <p:spPr>
          <a:xfrm rot="1235880">
            <a:off x="9973688" y="3772611"/>
            <a:ext cx="1770866" cy="2865478"/>
          </a:xfrm>
          <a:prstGeom prst="rect">
            <a:avLst/>
          </a:prstGeom>
        </p:spPr>
      </p:pic>
    </p:spTree>
    <p:extLst>
      <p:ext uri="{BB962C8B-B14F-4D97-AF65-F5344CB8AC3E}">
        <p14:creationId xmlns:p14="http://schemas.microsoft.com/office/powerpoint/2010/main" val="27231212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C9F34A6-C2CF-4151-A2CF-CCF0D00727A2}"/>
              </a:ext>
            </a:extLst>
          </p:cNvPr>
          <p:cNvSpPr>
            <a:spLocks noGrp="1"/>
          </p:cNvSpPr>
          <p:nvPr>
            <p:ph idx="1"/>
          </p:nvPr>
        </p:nvSpPr>
        <p:spPr>
          <a:xfrm>
            <a:off x="165704" y="664321"/>
            <a:ext cx="9360537" cy="5776758"/>
          </a:xfrm>
        </p:spPr>
        <p:txBody>
          <a:bodyPr>
            <a:normAutofit/>
          </a:bodyPr>
          <a:lstStyle/>
          <a:p>
            <a:pPr algn="just"/>
            <a:r>
              <a:rPr lang="pt-BR" sz="3200" b="1" dirty="0"/>
              <a:t>288: “É fundamental que os filhos vejam de maneira concreta que, para os seus pais, a oração é realmente importante. Por isso, os momentos de oração em família e as expressões da piedade popular podem ter mais força evangelizadora do que todas as catequeses e todos os discursos.”</a:t>
            </a:r>
            <a:endParaRPr lang="pt-BR" sz="3200" dirty="0"/>
          </a:p>
          <a:p>
            <a:endParaRPr lang="pt-BR" dirty="0"/>
          </a:p>
        </p:txBody>
      </p:sp>
      <p:pic>
        <p:nvPicPr>
          <p:cNvPr id="4" name="Imagem 3" descr="Uma imagem contendo texto&#10;&#10;Descrição gerada automaticamente">
            <a:extLst>
              <a:ext uri="{FF2B5EF4-FFF2-40B4-BE49-F238E27FC236}">
                <a16:creationId xmlns:a16="http://schemas.microsoft.com/office/drawing/2014/main" id="{BB569153-7AC0-4C01-AC0C-05C43734C304}"/>
              </a:ext>
            </a:extLst>
          </p:cNvPr>
          <p:cNvPicPr>
            <a:picLocks noChangeAspect="1"/>
          </p:cNvPicPr>
          <p:nvPr/>
        </p:nvPicPr>
        <p:blipFill rotWithShape="1">
          <a:blip r:embed="rId2"/>
          <a:srcRect l="18900" r="19300"/>
          <a:stretch/>
        </p:blipFill>
        <p:spPr>
          <a:xfrm rot="1235880">
            <a:off x="9973688" y="3772611"/>
            <a:ext cx="1770866" cy="2865478"/>
          </a:xfrm>
          <a:prstGeom prst="rect">
            <a:avLst/>
          </a:prstGeom>
        </p:spPr>
      </p:pic>
    </p:spTree>
    <p:extLst>
      <p:ext uri="{BB962C8B-B14F-4D97-AF65-F5344CB8AC3E}">
        <p14:creationId xmlns:p14="http://schemas.microsoft.com/office/powerpoint/2010/main" val="13197422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C9F34A6-C2CF-4151-A2CF-CCF0D00727A2}"/>
              </a:ext>
            </a:extLst>
          </p:cNvPr>
          <p:cNvSpPr>
            <a:spLocks noGrp="1"/>
          </p:cNvSpPr>
          <p:nvPr>
            <p:ph idx="1"/>
          </p:nvPr>
        </p:nvSpPr>
        <p:spPr>
          <a:xfrm>
            <a:off x="165704" y="552608"/>
            <a:ext cx="10092721" cy="5562442"/>
          </a:xfrm>
        </p:spPr>
        <p:txBody>
          <a:bodyPr>
            <a:normAutofit fontScale="92500" lnSpcReduction="10000"/>
          </a:bodyPr>
          <a:lstStyle/>
          <a:p>
            <a:pPr algn="ctr"/>
            <a:r>
              <a:rPr lang="pt-BR" sz="4400" b="1" u="sng" dirty="0"/>
              <a:t>ORAÇÃO À SAGRADA FAMILIA</a:t>
            </a:r>
          </a:p>
          <a:p>
            <a:endParaRPr lang="pt-BR" dirty="0"/>
          </a:p>
          <a:p>
            <a:pPr algn="ctr"/>
            <a:r>
              <a:rPr lang="pt-BR" sz="2800" dirty="0"/>
              <a:t>Jesus, Maria e José,</a:t>
            </a:r>
            <a:br>
              <a:rPr lang="pt-BR" sz="2800" dirty="0"/>
            </a:br>
            <a:r>
              <a:rPr lang="pt-BR" sz="2800" dirty="0"/>
              <a:t>em Vós contemplamos</a:t>
            </a:r>
            <a:br>
              <a:rPr lang="pt-BR" sz="2800" dirty="0"/>
            </a:br>
            <a:r>
              <a:rPr lang="pt-BR" sz="2800" dirty="0"/>
              <a:t>o esplendor do verdadeiro amor,</a:t>
            </a:r>
            <a:br>
              <a:rPr lang="pt-BR" sz="2800" dirty="0"/>
            </a:br>
            <a:r>
              <a:rPr lang="pt-BR" sz="2800" dirty="0"/>
              <a:t>confiantes, a Vós nos consagramos.</a:t>
            </a:r>
          </a:p>
          <a:p>
            <a:pPr algn="ctr"/>
            <a:r>
              <a:rPr lang="pt-BR" sz="2800" dirty="0"/>
              <a:t>Sagrada Família de Nazaré,</a:t>
            </a:r>
            <a:br>
              <a:rPr lang="pt-BR" sz="2800" dirty="0"/>
            </a:br>
            <a:r>
              <a:rPr lang="pt-BR" sz="2800" dirty="0"/>
              <a:t>tornai também as nossas famílias</a:t>
            </a:r>
            <a:br>
              <a:rPr lang="pt-BR" sz="2800" dirty="0"/>
            </a:br>
            <a:r>
              <a:rPr lang="pt-BR" sz="2800" dirty="0"/>
              <a:t>lugares de comunhão e cenáculos de oração,</a:t>
            </a:r>
            <a:br>
              <a:rPr lang="pt-BR" sz="2800" dirty="0"/>
            </a:br>
            <a:r>
              <a:rPr lang="pt-BR" sz="2800" dirty="0"/>
              <a:t>autênticas escolas do Evangelho</a:t>
            </a:r>
            <a:br>
              <a:rPr lang="pt-BR" sz="2800" dirty="0"/>
            </a:br>
            <a:r>
              <a:rPr lang="pt-BR" sz="2800" dirty="0"/>
              <a:t>e pequenas igrejas domésticas.</a:t>
            </a:r>
          </a:p>
          <a:p>
            <a:pPr algn="just"/>
            <a:endParaRPr lang="pt-BR" sz="4400" b="1" u="sng" dirty="0"/>
          </a:p>
        </p:txBody>
      </p:sp>
      <p:pic>
        <p:nvPicPr>
          <p:cNvPr id="4" name="Imagem 3" descr="Uma imagem contendo texto&#10;&#10;Descrição gerada automaticamente">
            <a:extLst>
              <a:ext uri="{FF2B5EF4-FFF2-40B4-BE49-F238E27FC236}">
                <a16:creationId xmlns:a16="http://schemas.microsoft.com/office/drawing/2014/main" id="{BB569153-7AC0-4C01-AC0C-05C43734C304}"/>
              </a:ext>
            </a:extLst>
          </p:cNvPr>
          <p:cNvPicPr>
            <a:picLocks noChangeAspect="1"/>
          </p:cNvPicPr>
          <p:nvPr/>
        </p:nvPicPr>
        <p:blipFill rotWithShape="1">
          <a:blip r:embed="rId2"/>
          <a:srcRect l="18900" r="19300"/>
          <a:stretch/>
        </p:blipFill>
        <p:spPr>
          <a:xfrm rot="1235880">
            <a:off x="9973688" y="3772611"/>
            <a:ext cx="1770866" cy="2865478"/>
          </a:xfrm>
          <a:prstGeom prst="rect">
            <a:avLst/>
          </a:prstGeom>
        </p:spPr>
      </p:pic>
    </p:spTree>
    <p:extLst>
      <p:ext uri="{BB962C8B-B14F-4D97-AF65-F5344CB8AC3E}">
        <p14:creationId xmlns:p14="http://schemas.microsoft.com/office/powerpoint/2010/main" val="39942740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C9F34A6-C2CF-4151-A2CF-CCF0D00727A2}"/>
              </a:ext>
            </a:extLst>
          </p:cNvPr>
          <p:cNvSpPr>
            <a:spLocks noGrp="1"/>
          </p:cNvSpPr>
          <p:nvPr>
            <p:ph idx="1"/>
          </p:nvPr>
        </p:nvSpPr>
        <p:spPr>
          <a:xfrm>
            <a:off x="165704" y="552608"/>
            <a:ext cx="9360537" cy="5776758"/>
          </a:xfrm>
        </p:spPr>
        <p:txBody>
          <a:bodyPr>
            <a:normAutofit/>
          </a:bodyPr>
          <a:lstStyle/>
          <a:p>
            <a:pPr algn="ctr"/>
            <a:r>
              <a:rPr lang="pt-BR" sz="2400" dirty="0"/>
              <a:t>Sagrada Família de Nazaré,</a:t>
            </a:r>
            <a:br>
              <a:rPr lang="pt-BR" sz="2400" dirty="0"/>
            </a:br>
            <a:r>
              <a:rPr lang="pt-BR" sz="2400" dirty="0"/>
              <a:t>que nunca mais haja nas famílias</a:t>
            </a:r>
            <a:br>
              <a:rPr lang="pt-BR" sz="2400" dirty="0"/>
            </a:br>
            <a:r>
              <a:rPr lang="pt-BR" sz="2400" dirty="0"/>
              <a:t>episódios de violência, de fechamento e divisão;</a:t>
            </a:r>
            <a:br>
              <a:rPr lang="pt-BR" sz="2400" dirty="0"/>
            </a:br>
            <a:r>
              <a:rPr lang="pt-BR" sz="2400" dirty="0"/>
              <a:t>e quem tiver sido ferido ou escandalizado</a:t>
            </a:r>
            <a:br>
              <a:rPr lang="pt-BR" sz="2400" dirty="0"/>
            </a:br>
            <a:r>
              <a:rPr lang="pt-BR" sz="2400" dirty="0"/>
              <a:t>seja rapidamente consolado e curado.</a:t>
            </a:r>
          </a:p>
          <a:p>
            <a:pPr algn="ctr"/>
            <a:r>
              <a:rPr lang="pt-BR" sz="2400" dirty="0"/>
              <a:t>Sagrada Família de Nazaré,</a:t>
            </a:r>
            <a:br>
              <a:rPr lang="pt-BR" sz="2400" dirty="0"/>
            </a:br>
            <a:r>
              <a:rPr lang="pt-BR" sz="2400" dirty="0"/>
              <a:t>fazei que todos nos tornemos conscientes</a:t>
            </a:r>
            <a:br>
              <a:rPr lang="pt-BR" sz="2400" dirty="0"/>
            </a:br>
            <a:r>
              <a:rPr lang="pt-BR" sz="2400" dirty="0"/>
              <a:t>do carácter sagrado e inviolável da família,</a:t>
            </a:r>
            <a:br>
              <a:rPr lang="pt-BR" sz="2400" dirty="0"/>
            </a:br>
            <a:r>
              <a:rPr lang="pt-BR" sz="2400" dirty="0"/>
              <a:t>da sua beleza no projeto de Deus.</a:t>
            </a:r>
          </a:p>
          <a:p>
            <a:pPr algn="ctr"/>
            <a:r>
              <a:rPr lang="pt-BR" sz="2400" dirty="0"/>
              <a:t>Jesus, Maria e José,</a:t>
            </a:r>
            <a:br>
              <a:rPr lang="pt-BR" sz="2400" dirty="0"/>
            </a:br>
            <a:r>
              <a:rPr lang="pt-BR" sz="2400" dirty="0"/>
              <a:t>ouvi-nos e acolhei a nossa súplica.</a:t>
            </a:r>
            <a:br>
              <a:rPr lang="pt-BR" sz="2400" dirty="0"/>
            </a:br>
            <a:r>
              <a:rPr lang="pt-BR" sz="2400" dirty="0"/>
              <a:t>Amém.</a:t>
            </a:r>
          </a:p>
          <a:p>
            <a:endParaRPr lang="pt-BR" dirty="0"/>
          </a:p>
        </p:txBody>
      </p:sp>
      <p:pic>
        <p:nvPicPr>
          <p:cNvPr id="4" name="Imagem 3" descr="Uma imagem contendo texto&#10;&#10;Descrição gerada automaticamente">
            <a:extLst>
              <a:ext uri="{FF2B5EF4-FFF2-40B4-BE49-F238E27FC236}">
                <a16:creationId xmlns:a16="http://schemas.microsoft.com/office/drawing/2014/main" id="{BB569153-7AC0-4C01-AC0C-05C43734C304}"/>
              </a:ext>
            </a:extLst>
          </p:cNvPr>
          <p:cNvPicPr>
            <a:picLocks noChangeAspect="1"/>
          </p:cNvPicPr>
          <p:nvPr/>
        </p:nvPicPr>
        <p:blipFill rotWithShape="1">
          <a:blip r:embed="rId2"/>
          <a:srcRect l="18900" r="19300"/>
          <a:stretch/>
        </p:blipFill>
        <p:spPr>
          <a:xfrm rot="1235880">
            <a:off x="9973688" y="3772611"/>
            <a:ext cx="1770866" cy="2865478"/>
          </a:xfrm>
          <a:prstGeom prst="rect">
            <a:avLst/>
          </a:prstGeom>
        </p:spPr>
      </p:pic>
    </p:spTree>
    <p:extLst>
      <p:ext uri="{BB962C8B-B14F-4D97-AF65-F5344CB8AC3E}">
        <p14:creationId xmlns:p14="http://schemas.microsoft.com/office/powerpoint/2010/main" val="25035417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C9F34A6-C2CF-4151-A2CF-CCF0D00727A2}"/>
              </a:ext>
            </a:extLst>
          </p:cNvPr>
          <p:cNvSpPr>
            <a:spLocks noGrp="1"/>
          </p:cNvSpPr>
          <p:nvPr>
            <p:ph idx="1"/>
          </p:nvPr>
        </p:nvSpPr>
        <p:spPr>
          <a:xfrm>
            <a:off x="165704" y="1867058"/>
            <a:ext cx="9360537" cy="5776758"/>
          </a:xfrm>
        </p:spPr>
        <p:txBody>
          <a:bodyPr>
            <a:normAutofit/>
          </a:bodyPr>
          <a:lstStyle/>
          <a:p>
            <a:r>
              <a:rPr lang="pt-BR" sz="2800" dirty="0"/>
              <a:t>Um lar aonde os pais ainda se amam</a:t>
            </a:r>
            <a:br>
              <a:rPr lang="pt-BR" sz="2800" dirty="0"/>
            </a:br>
            <a:r>
              <a:rPr lang="pt-BR" sz="2800" dirty="0"/>
              <a:t>E os filhos ainda vivem como irmãos</a:t>
            </a:r>
            <a:br>
              <a:rPr lang="pt-BR" sz="2800" dirty="0"/>
            </a:br>
            <a:r>
              <a:rPr lang="pt-BR" sz="2800" dirty="0"/>
              <a:t>E venha quem vier encontra abrigo</a:t>
            </a:r>
            <a:br>
              <a:rPr lang="pt-BR" sz="2800" dirty="0"/>
            </a:br>
            <a:r>
              <a:rPr lang="pt-BR" sz="2800" dirty="0"/>
              <a:t>E todos tem direito ao mesmo pão</a:t>
            </a:r>
          </a:p>
          <a:p>
            <a:r>
              <a:rPr lang="pt-BR" sz="2800" dirty="0"/>
              <a:t>Onde todos são por um e um por todos</a:t>
            </a:r>
            <a:br>
              <a:rPr lang="pt-BR" sz="2800" dirty="0"/>
            </a:br>
            <a:r>
              <a:rPr lang="pt-BR" sz="2800" dirty="0"/>
              <a:t>Onde a paz criou raízes e floriu</a:t>
            </a:r>
            <a:br>
              <a:rPr lang="pt-BR" sz="2800" dirty="0"/>
            </a:br>
            <a:r>
              <a:rPr lang="pt-BR" sz="2800" dirty="0"/>
              <a:t>Um lar assim feliz</a:t>
            </a:r>
            <a:br>
              <a:rPr lang="pt-BR" sz="2800" dirty="0"/>
            </a:br>
            <a:r>
              <a:rPr lang="pt-BR" sz="2800" dirty="0"/>
              <a:t>Seja o sonho das famílias do Brasil!</a:t>
            </a:r>
          </a:p>
          <a:p>
            <a:endParaRPr lang="pt-BR" dirty="0"/>
          </a:p>
        </p:txBody>
      </p:sp>
      <p:pic>
        <p:nvPicPr>
          <p:cNvPr id="4" name="Imagem 3" descr="Uma imagem contendo texto&#10;&#10;Descrição gerada automaticamente">
            <a:extLst>
              <a:ext uri="{FF2B5EF4-FFF2-40B4-BE49-F238E27FC236}">
                <a16:creationId xmlns:a16="http://schemas.microsoft.com/office/drawing/2014/main" id="{BB569153-7AC0-4C01-AC0C-05C43734C304}"/>
              </a:ext>
            </a:extLst>
          </p:cNvPr>
          <p:cNvPicPr>
            <a:picLocks noChangeAspect="1"/>
          </p:cNvPicPr>
          <p:nvPr/>
        </p:nvPicPr>
        <p:blipFill rotWithShape="1">
          <a:blip r:embed="rId2"/>
          <a:srcRect l="18900" r="19300"/>
          <a:stretch/>
        </p:blipFill>
        <p:spPr>
          <a:xfrm rot="1235880">
            <a:off x="9973688" y="3772611"/>
            <a:ext cx="1770866" cy="2865478"/>
          </a:xfrm>
          <a:prstGeom prst="rect">
            <a:avLst/>
          </a:prstGeom>
        </p:spPr>
      </p:pic>
      <p:sp>
        <p:nvSpPr>
          <p:cNvPr id="2" name="CaixaDeTexto 1">
            <a:extLst>
              <a:ext uri="{FF2B5EF4-FFF2-40B4-BE49-F238E27FC236}">
                <a16:creationId xmlns:a16="http://schemas.microsoft.com/office/drawing/2014/main" id="{2674D179-82B4-4B30-9856-36C4CD6B646E}"/>
              </a:ext>
            </a:extLst>
          </p:cNvPr>
          <p:cNvSpPr txBox="1"/>
          <p:nvPr/>
        </p:nvSpPr>
        <p:spPr>
          <a:xfrm>
            <a:off x="800100" y="701072"/>
            <a:ext cx="9658350" cy="646331"/>
          </a:xfrm>
          <a:prstGeom prst="rect">
            <a:avLst/>
          </a:prstGeom>
          <a:noFill/>
        </p:spPr>
        <p:txBody>
          <a:bodyPr wrap="square" rtlCol="0">
            <a:spAutoFit/>
          </a:bodyPr>
          <a:lstStyle/>
          <a:p>
            <a:pPr algn="ctr"/>
            <a:r>
              <a:rPr lang="pt-BR" sz="3600" b="1" u="sng" dirty="0"/>
              <a:t>Música “Famílias do Brasil” – Pe. Zezinho</a:t>
            </a:r>
          </a:p>
        </p:txBody>
      </p:sp>
    </p:spTree>
    <p:extLst>
      <p:ext uri="{BB962C8B-B14F-4D97-AF65-F5344CB8AC3E}">
        <p14:creationId xmlns:p14="http://schemas.microsoft.com/office/powerpoint/2010/main" val="7751834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C9F34A6-C2CF-4151-A2CF-CCF0D00727A2}"/>
              </a:ext>
            </a:extLst>
          </p:cNvPr>
          <p:cNvSpPr>
            <a:spLocks noGrp="1"/>
          </p:cNvSpPr>
          <p:nvPr>
            <p:ph idx="1"/>
          </p:nvPr>
        </p:nvSpPr>
        <p:spPr>
          <a:xfrm>
            <a:off x="165704" y="1867058"/>
            <a:ext cx="9360537" cy="5776758"/>
          </a:xfrm>
        </p:spPr>
        <p:txBody>
          <a:bodyPr>
            <a:normAutofit/>
          </a:bodyPr>
          <a:lstStyle/>
          <a:p>
            <a:r>
              <a:rPr lang="pt-BR" sz="2800" dirty="0"/>
              <a:t>Os filhos qual rebentos de oliveira</a:t>
            </a:r>
            <a:br>
              <a:rPr lang="pt-BR" sz="2800" dirty="0"/>
            </a:br>
            <a:r>
              <a:rPr lang="pt-BR" sz="2800" dirty="0"/>
              <a:t>Alegrem os caminhos de seus pais</a:t>
            </a:r>
            <a:br>
              <a:rPr lang="pt-BR" sz="2800" dirty="0"/>
            </a:br>
            <a:r>
              <a:rPr lang="pt-BR" sz="2800" dirty="0"/>
              <a:t>E façam a família brasileira</a:t>
            </a:r>
            <a:br>
              <a:rPr lang="pt-BR" sz="2800" dirty="0"/>
            </a:br>
            <a:r>
              <a:rPr lang="pt-BR" sz="2800" dirty="0"/>
              <a:t>Achar seu amanhã na mesma paz!</a:t>
            </a:r>
          </a:p>
          <a:p>
            <a:r>
              <a:rPr lang="pt-BR" sz="2800" dirty="0"/>
              <a:t>Onde todos são por um e um por todos</a:t>
            </a:r>
            <a:br>
              <a:rPr lang="pt-BR" sz="2800" dirty="0"/>
            </a:br>
            <a:r>
              <a:rPr lang="pt-BR" sz="2800" dirty="0"/>
              <a:t>Onde a paz criou raízes e floriu</a:t>
            </a:r>
            <a:br>
              <a:rPr lang="pt-BR" sz="2800" dirty="0"/>
            </a:br>
            <a:r>
              <a:rPr lang="pt-BR" sz="2800" dirty="0"/>
              <a:t>Um lar assim feliz</a:t>
            </a:r>
            <a:br>
              <a:rPr lang="pt-BR" sz="2800" dirty="0"/>
            </a:br>
            <a:r>
              <a:rPr lang="pt-BR" sz="2800" dirty="0"/>
              <a:t>Seja o sonho das famílias do Brasil!</a:t>
            </a:r>
          </a:p>
          <a:p>
            <a:endParaRPr lang="pt-BR" dirty="0"/>
          </a:p>
        </p:txBody>
      </p:sp>
      <p:pic>
        <p:nvPicPr>
          <p:cNvPr id="4" name="Imagem 3" descr="Uma imagem contendo texto&#10;&#10;Descrição gerada automaticamente">
            <a:extLst>
              <a:ext uri="{FF2B5EF4-FFF2-40B4-BE49-F238E27FC236}">
                <a16:creationId xmlns:a16="http://schemas.microsoft.com/office/drawing/2014/main" id="{BB569153-7AC0-4C01-AC0C-05C43734C304}"/>
              </a:ext>
            </a:extLst>
          </p:cNvPr>
          <p:cNvPicPr>
            <a:picLocks noChangeAspect="1"/>
          </p:cNvPicPr>
          <p:nvPr/>
        </p:nvPicPr>
        <p:blipFill rotWithShape="1">
          <a:blip r:embed="rId2"/>
          <a:srcRect l="18900" r="19300"/>
          <a:stretch/>
        </p:blipFill>
        <p:spPr>
          <a:xfrm rot="1235880">
            <a:off x="9973688" y="3772611"/>
            <a:ext cx="1770866" cy="2865478"/>
          </a:xfrm>
          <a:prstGeom prst="rect">
            <a:avLst/>
          </a:prstGeom>
        </p:spPr>
      </p:pic>
      <p:sp>
        <p:nvSpPr>
          <p:cNvPr id="2" name="CaixaDeTexto 1">
            <a:extLst>
              <a:ext uri="{FF2B5EF4-FFF2-40B4-BE49-F238E27FC236}">
                <a16:creationId xmlns:a16="http://schemas.microsoft.com/office/drawing/2014/main" id="{2674D179-82B4-4B30-9856-36C4CD6B646E}"/>
              </a:ext>
            </a:extLst>
          </p:cNvPr>
          <p:cNvSpPr txBox="1"/>
          <p:nvPr/>
        </p:nvSpPr>
        <p:spPr>
          <a:xfrm>
            <a:off x="800100" y="701072"/>
            <a:ext cx="9658350" cy="646331"/>
          </a:xfrm>
          <a:prstGeom prst="rect">
            <a:avLst/>
          </a:prstGeom>
          <a:noFill/>
        </p:spPr>
        <p:txBody>
          <a:bodyPr wrap="square" rtlCol="0">
            <a:spAutoFit/>
          </a:bodyPr>
          <a:lstStyle/>
          <a:p>
            <a:pPr algn="ctr"/>
            <a:r>
              <a:rPr lang="pt-BR" sz="3600" b="1" u="sng" dirty="0"/>
              <a:t>Música “Famílias do Brasil” – Pe. Zezinho</a:t>
            </a:r>
          </a:p>
        </p:txBody>
      </p:sp>
    </p:spTree>
    <p:extLst>
      <p:ext uri="{BB962C8B-B14F-4D97-AF65-F5344CB8AC3E}">
        <p14:creationId xmlns:p14="http://schemas.microsoft.com/office/powerpoint/2010/main" val="32028088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C9F34A6-C2CF-4151-A2CF-CCF0D00727A2}"/>
              </a:ext>
            </a:extLst>
          </p:cNvPr>
          <p:cNvSpPr>
            <a:spLocks noGrp="1"/>
          </p:cNvSpPr>
          <p:nvPr>
            <p:ph idx="1"/>
          </p:nvPr>
        </p:nvSpPr>
        <p:spPr>
          <a:xfrm>
            <a:off x="165704" y="1867058"/>
            <a:ext cx="9360537" cy="5776758"/>
          </a:xfrm>
        </p:spPr>
        <p:txBody>
          <a:bodyPr>
            <a:normAutofit/>
          </a:bodyPr>
          <a:lstStyle/>
          <a:p>
            <a:r>
              <a:rPr lang="pt-BR" sz="2800" dirty="0"/>
              <a:t>Que os jovens corações enamorados</a:t>
            </a:r>
            <a:br>
              <a:rPr lang="pt-BR" sz="2800" dirty="0"/>
            </a:br>
            <a:r>
              <a:rPr lang="pt-BR" sz="2800" dirty="0"/>
              <a:t>Humildes e aprendendo o verbo amar</a:t>
            </a:r>
            <a:br>
              <a:rPr lang="pt-BR" sz="2800" dirty="0"/>
            </a:br>
            <a:r>
              <a:rPr lang="pt-BR" sz="2800" dirty="0"/>
              <a:t>Não deixem de sonhar extasiados</a:t>
            </a:r>
            <a:br>
              <a:rPr lang="pt-BR" sz="2800" dirty="0"/>
            </a:br>
            <a:r>
              <a:rPr lang="pt-BR" sz="2800" dirty="0"/>
              <a:t>Que um dia também eles vão chegar!</a:t>
            </a:r>
          </a:p>
          <a:p>
            <a:r>
              <a:rPr lang="pt-BR" sz="2800" dirty="0"/>
              <a:t>Onde todos são por um e um por todos</a:t>
            </a:r>
            <a:br>
              <a:rPr lang="pt-BR" sz="2800" dirty="0"/>
            </a:br>
            <a:r>
              <a:rPr lang="pt-BR" sz="2800" dirty="0"/>
              <a:t>Onde a paz criou raízes e floriu</a:t>
            </a:r>
            <a:br>
              <a:rPr lang="pt-BR" sz="2800" dirty="0"/>
            </a:br>
            <a:r>
              <a:rPr lang="pt-BR" sz="2800" dirty="0"/>
              <a:t>Um lar assim feliz</a:t>
            </a:r>
            <a:br>
              <a:rPr lang="pt-BR" sz="2800" dirty="0"/>
            </a:br>
            <a:r>
              <a:rPr lang="pt-BR" sz="2800" dirty="0"/>
              <a:t>Seja o sonho das famílias do Brasil!</a:t>
            </a:r>
          </a:p>
          <a:p>
            <a:endParaRPr lang="pt-BR" dirty="0"/>
          </a:p>
        </p:txBody>
      </p:sp>
      <p:pic>
        <p:nvPicPr>
          <p:cNvPr id="4" name="Imagem 3" descr="Uma imagem contendo texto&#10;&#10;Descrição gerada automaticamente">
            <a:extLst>
              <a:ext uri="{FF2B5EF4-FFF2-40B4-BE49-F238E27FC236}">
                <a16:creationId xmlns:a16="http://schemas.microsoft.com/office/drawing/2014/main" id="{BB569153-7AC0-4C01-AC0C-05C43734C304}"/>
              </a:ext>
            </a:extLst>
          </p:cNvPr>
          <p:cNvPicPr>
            <a:picLocks noChangeAspect="1"/>
          </p:cNvPicPr>
          <p:nvPr/>
        </p:nvPicPr>
        <p:blipFill rotWithShape="1">
          <a:blip r:embed="rId2"/>
          <a:srcRect l="18900" r="19300"/>
          <a:stretch/>
        </p:blipFill>
        <p:spPr>
          <a:xfrm rot="1235880">
            <a:off x="9973688" y="3772611"/>
            <a:ext cx="1770866" cy="2865478"/>
          </a:xfrm>
          <a:prstGeom prst="rect">
            <a:avLst/>
          </a:prstGeom>
        </p:spPr>
      </p:pic>
      <p:sp>
        <p:nvSpPr>
          <p:cNvPr id="2" name="CaixaDeTexto 1">
            <a:extLst>
              <a:ext uri="{FF2B5EF4-FFF2-40B4-BE49-F238E27FC236}">
                <a16:creationId xmlns:a16="http://schemas.microsoft.com/office/drawing/2014/main" id="{2674D179-82B4-4B30-9856-36C4CD6B646E}"/>
              </a:ext>
            </a:extLst>
          </p:cNvPr>
          <p:cNvSpPr txBox="1"/>
          <p:nvPr/>
        </p:nvSpPr>
        <p:spPr>
          <a:xfrm>
            <a:off x="800100" y="701072"/>
            <a:ext cx="9658350" cy="646331"/>
          </a:xfrm>
          <a:prstGeom prst="rect">
            <a:avLst/>
          </a:prstGeom>
          <a:noFill/>
        </p:spPr>
        <p:txBody>
          <a:bodyPr wrap="square" rtlCol="0">
            <a:spAutoFit/>
          </a:bodyPr>
          <a:lstStyle/>
          <a:p>
            <a:pPr algn="ctr"/>
            <a:r>
              <a:rPr lang="pt-BR" sz="3600" b="1" u="sng" dirty="0"/>
              <a:t>Música “Famílias do Brasil” – Pe. Zezinho</a:t>
            </a:r>
          </a:p>
        </p:txBody>
      </p:sp>
    </p:spTree>
    <p:extLst>
      <p:ext uri="{BB962C8B-B14F-4D97-AF65-F5344CB8AC3E}">
        <p14:creationId xmlns:p14="http://schemas.microsoft.com/office/powerpoint/2010/main" val="6342097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C9F34A6-C2CF-4151-A2CF-CCF0D00727A2}"/>
              </a:ext>
            </a:extLst>
          </p:cNvPr>
          <p:cNvSpPr>
            <a:spLocks noGrp="1"/>
          </p:cNvSpPr>
          <p:nvPr>
            <p:ph idx="1"/>
          </p:nvPr>
        </p:nvSpPr>
        <p:spPr>
          <a:xfrm>
            <a:off x="165704" y="1867058"/>
            <a:ext cx="9360537" cy="5776758"/>
          </a:xfrm>
        </p:spPr>
        <p:txBody>
          <a:bodyPr>
            <a:normAutofit/>
          </a:bodyPr>
          <a:lstStyle/>
          <a:p>
            <a:r>
              <a:rPr lang="pt-BR" sz="2800" dirty="0"/>
              <a:t>Que aqueles que se sentem bem casados</a:t>
            </a:r>
            <a:br>
              <a:rPr lang="pt-BR" sz="2800" dirty="0"/>
            </a:br>
            <a:r>
              <a:rPr lang="pt-BR" sz="2800" dirty="0"/>
              <a:t>Deu certo o seu amor, o amor valeu</a:t>
            </a:r>
            <a:br>
              <a:rPr lang="pt-BR" sz="2800" dirty="0"/>
            </a:br>
            <a:r>
              <a:rPr lang="pt-BR" sz="2800" dirty="0"/>
              <a:t>Não vivam como dois alienados</a:t>
            </a:r>
            <a:br>
              <a:rPr lang="pt-BR" sz="2800" dirty="0"/>
            </a:br>
            <a:r>
              <a:rPr lang="pt-BR" sz="2800" dirty="0"/>
              <a:t>Partilhem esta paz que deus lhes deu!</a:t>
            </a:r>
          </a:p>
          <a:p>
            <a:r>
              <a:rPr lang="pt-BR" sz="2800" dirty="0"/>
              <a:t>Onde todos são por um e um por todos</a:t>
            </a:r>
            <a:br>
              <a:rPr lang="pt-BR" sz="2800" dirty="0"/>
            </a:br>
            <a:r>
              <a:rPr lang="pt-BR" sz="2800" dirty="0"/>
              <a:t>Onde a paz criou raízes e floriu</a:t>
            </a:r>
            <a:br>
              <a:rPr lang="pt-BR" sz="2800" dirty="0"/>
            </a:br>
            <a:r>
              <a:rPr lang="pt-BR" sz="2800" dirty="0"/>
              <a:t>Um lar assim feliz</a:t>
            </a:r>
            <a:br>
              <a:rPr lang="pt-BR" sz="2800" dirty="0"/>
            </a:br>
            <a:r>
              <a:rPr lang="pt-BR" sz="2800" dirty="0"/>
              <a:t>Seja o sonho das famílias do Brasil!</a:t>
            </a:r>
          </a:p>
          <a:p>
            <a:endParaRPr lang="pt-BR" dirty="0"/>
          </a:p>
        </p:txBody>
      </p:sp>
      <p:pic>
        <p:nvPicPr>
          <p:cNvPr id="4" name="Imagem 3" descr="Uma imagem contendo texto&#10;&#10;Descrição gerada automaticamente">
            <a:extLst>
              <a:ext uri="{FF2B5EF4-FFF2-40B4-BE49-F238E27FC236}">
                <a16:creationId xmlns:a16="http://schemas.microsoft.com/office/drawing/2014/main" id="{BB569153-7AC0-4C01-AC0C-05C43734C304}"/>
              </a:ext>
            </a:extLst>
          </p:cNvPr>
          <p:cNvPicPr>
            <a:picLocks noChangeAspect="1"/>
          </p:cNvPicPr>
          <p:nvPr/>
        </p:nvPicPr>
        <p:blipFill rotWithShape="1">
          <a:blip r:embed="rId2"/>
          <a:srcRect l="18900" r="19300"/>
          <a:stretch/>
        </p:blipFill>
        <p:spPr>
          <a:xfrm rot="1235880">
            <a:off x="9973688" y="3772611"/>
            <a:ext cx="1770866" cy="2865478"/>
          </a:xfrm>
          <a:prstGeom prst="rect">
            <a:avLst/>
          </a:prstGeom>
        </p:spPr>
      </p:pic>
      <p:sp>
        <p:nvSpPr>
          <p:cNvPr id="2" name="CaixaDeTexto 1">
            <a:extLst>
              <a:ext uri="{FF2B5EF4-FFF2-40B4-BE49-F238E27FC236}">
                <a16:creationId xmlns:a16="http://schemas.microsoft.com/office/drawing/2014/main" id="{2674D179-82B4-4B30-9856-36C4CD6B646E}"/>
              </a:ext>
            </a:extLst>
          </p:cNvPr>
          <p:cNvSpPr txBox="1"/>
          <p:nvPr/>
        </p:nvSpPr>
        <p:spPr>
          <a:xfrm>
            <a:off x="800100" y="701072"/>
            <a:ext cx="9658350" cy="646331"/>
          </a:xfrm>
          <a:prstGeom prst="rect">
            <a:avLst/>
          </a:prstGeom>
          <a:noFill/>
        </p:spPr>
        <p:txBody>
          <a:bodyPr wrap="square" rtlCol="0">
            <a:spAutoFit/>
          </a:bodyPr>
          <a:lstStyle/>
          <a:p>
            <a:pPr algn="ctr"/>
            <a:r>
              <a:rPr lang="pt-BR" sz="3600" b="1" u="sng" dirty="0"/>
              <a:t>Música “Famílias do Brasil” – Pe. Zezinho</a:t>
            </a:r>
          </a:p>
        </p:txBody>
      </p:sp>
    </p:spTree>
    <p:extLst>
      <p:ext uri="{BB962C8B-B14F-4D97-AF65-F5344CB8AC3E}">
        <p14:creationId xmlns:p14="http://schemas.microsoft.com/office/powerpoint/2010/main" val="20809591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635743-51CB-4F0D-9E1C-7F7DC4B872BF}"/>
              </a:ext>
            </a:extLst>
          </p:cNvPr>
          <p:cNvSpPr>
            <a:spLocks noGrp="1"/>
          </p:cNvSpPr>
          <p:nvPr>
            <p:ph type="title"/>
          </p:nvPr>
        </p:nvSpPr>
        <p:spPr>
          <a:xfrm>
            <a:off x="1294362" y="633069"/>
            <a:ext cx="9603275" cy="1049235"/>
          </a:xfrm>
        </p:spPr>
        <p:txBody>
          <a:bodyPr>
            <a:normAutofit fontScale="90000"/>
          </a:bodyPr>
          <a:lstStyle/>
          <a:p>
            <a:pPr algn="ctr"/>
            <a:r>
              <a:rPr lang="pt-BR" sz="7200" dirty="0"/>
              <a:t>Obrigado</a:t>
            </a:r>
            <a:r>
              <a:rPr lang="pt-BR" sz="8000" dirty="0"/>
              <a:t>!</a:t>
            </a:r>
            <a:endParaRPr lang="pt-BR" dirty="0"/>
          </a:p>
        </p:txBody>
      </p:sp>
      <p:sp>
        <p:nvSpPr>
          <p:cNvPr id="3" name="Espaço Reservado para Conteúdo 2">
            <a:extLst>
              <a:ext uri="{FF2B5EF4-FFF2-40B4-BE49-F238E27FC236}">
                <a16:creationId xmlns:a16="http://schemas.microsoft.com/office/drawing/2014/main" id="{1B3B43EE-A431-4CEC-AE11-7F7D7D2B5268}"/>
              </a:ext>
            </a:extLst>
          </p:cNvPr>
          <p:cNvSpPr>
            <a:spLocks noGrp="1"/>
          </p:cNvSpPr>
          <p:nvPr>
            <p:ph idx="1"/>
          </p:nvPr>
        </p:nvSpPr>
        <p:spPr>
          <a:xfrm>
            <a:off x="914400" y="2286001"/>
            <a:ext cx="9983237" cy="3551820"/>
          </a:xfrm>
        </p:spPr>
        <p:txBody>
          <a:bodyPr>
            <a:normAutofit/>
          </a:bodyPr>
          <a:lstStyle/>
          <a:p>
            <a:pPr algn="ctr"/>
            <a:r>
              <a:rPr lang="pt-BR" sz="4800" dirty="0"/>
              <a:t>Deus abençoe sua família e seus filhos.</a:t>
            </a:r>
          </a:p>
          <a:p>
            <a:pPr marL="0" indent="0" algn="r">
              <a:buNone/>
            </a:pPr>
            <a:endParaRPr lang="pt-BR" sz="2600" dirty="0"/>
          </a:p>
          <a:p>
            <a:pPr marL="0" indent="0" algn="r">
              <a:buNone/>
            </a:pPr>
            <a:r>
              <a:rPr lang="pt-BR" sz="2600" dirty="0"/>
              <a:t>Frei Gustavo </a:t>
            </a:r>
            <a:r>
              <a:rPr lang="pt-BR" sz="2600" dirty="0" err="1"/>
              <a:t>Barbiero,oar</a:t>
            </a:r>
            <a:endParaRPr lang="pt-BR" sz="2600" dirty="0"/>
          </a:p>
          <a:p>
            <a:pPr marL="0" indent="0">
              <a:buNone/>
            </a:pPr>
            <a:endParaRPr lang="pt-BR" sz="2600" dirty="0"/>
          </a:p>
          <a:p>
            <a:pPr marL="0" indent="0">
              <a:buNone/>
            </a:pPr>
            <a:r>
              <a:rPr lang="pt-BR" sz="2600" dirty="0" err="1"/>
              <a:t>frei_gustavo</a:t>
            </a:r>
            <a:endParaRPr lang="pt-BR" sz="2600" dirty="0"/>
          </a:p>
          <a:p>
            <a:pPr algn="r"/>
            <a:endParaRPr lang="pt-BR" sz="2600" dirty="0"/>
          </a:p>
        </p:txBody>
      </p:sp>
      <p:pic>
        <p:nvPicPr>
          <p:cNvPr id="5" name="Imagem 4">
            <a:extLst>
              <a:ext uri="{FF2B5EF4-FFF2-40B4-BE49-F238E27FC236}">
                <a16:creationId xmlns:a16="http://schemas.microsoft.com/office/drawing/2014/main" id="{AE048E85-47EF-4A2E-9A89-5A6A88F348BE}"/>
              </a:ext>
            </a:extLst>
          </p:cNvPr>
          <p:cNvPicPr>
            <a:picLocks noChangeAspect="1"/>
          </p:cNvPicPr>
          <p:nvPr/>
        </p:nvPicPr>
        <p:blipFill>
          <a:blip r:embed="rId2"/>
          <a:stretch>
            <a:fillRect/>
          </a:stretch>
        </p:blipFill>
        <p:spPr>
          <a:xfrm>
            <a:off x="260899" y="5041444"/>
            <a:ext cx="653501" cy="653501"/>
          </a:xfrm>
          <a:prstGeom prst="rect">
            <a:avLst/>
          </a:prstGeom>
        </p:spPr>
      </p:pic>
    </p:spTree>
    <p:extLst>
      <p:ext uri="{BB962C8B-B14F-4D97-AF65-F5344CB8AC3E}">
        <p14:creationId xmlns:p14="http://schemas.microsoft.com/office/powerpoint/2010/main" val="213567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C9F34A6-C2CF-4151-A2CF-CCF0D00727A2}"/>
              </a:ext>
            </a:extLst>
          </p:cNvPr>
          <p:cNvSpPr>
            <a:spLocks noGrp="1"/>
          </p:cNvSpPr>
          <p:nvPr>
            <p:ph idx="1"/>
          </p:nvPr>
        </p:nvSpPr>
        <p:spPr>
          <a:xfrm>
            <a:off x="165704" y="114300"/>
            <a:ext cx="9360537" cy="6229350"/>
          </a:xfrm>
        </p:spPr>
        <p:txBody>
          <a:bodyPr>
            <a:normAutofit fontScale="85000" lnSpcReduction="20000"/>
          </a:bodyPr>
          <a:lstStyle/>
          <a:p>
            <a:pPr algn="just"/>
            <a:r>
              <a:rPr lang="pt-BR" sz="3000" b="1" dirty="0"/>
              <a:t>260. A família não pode renunciar a ser lugar de apoio, acompanhamento, guia, embora tenha de reinventar os seus métodos e encontrar novos recursos. Precisa de considerar a que realidade quer expor os seus filhos. Para isso não deve deixar de se interrogar sobre quem se ocupa de lhes oferecer diversão e entretenimento, quem entra nas suas casas através da televisão, computadores e celulares, a quem os entrega para que os guie nos seus tempos livres. </a:t>
            </a:r>
          </a:p>
          <a:p>
            <a:pPr algn="just"/>
            <a:r>
              <a:rPr lang="pt-BR" sz="3000" b="1" dirty="0"/>
              <a:t>Só os momentos que passamos com eles, falando com simplicidade e carinho das coisas importantes, e as possibilidades sadias que criamos para ocuparem o seu tempo permitirão evitar uma nociva invasão. Sempre faz falta vigilância; o abandono nunca é sadio.</a:t>
            </a:r>
            <a:endParaRPr lang="pt-BR" sz="3000" dirty="0"/>
          </a:p>
          <a:p>
            <a:endParaRPr lang="pt-BR" dirty="0"/>
          </a:p>
        </p:txBody>
      </p:sp>
      <p:pic>
        <p:nvPicPr>
          <p:cNvPr id="4" name="Imagem 3" descr="Uma imagem contendo texto&#10;&#10;Descrição gerada automaticamente">
            <a:extLst>
              <a:ext uri="{FF2B5EF4-FFF2-40B4-BE49-F238E27FC236}">
                <a16:creationId xmlns:a16="http://schemas.microsoft.com/office/drawing/2014/main" id="{BB569153-7AC0-4C01-AC0C-05C43734C304}"/>
              </a:ext>
            </a:extLst>
          </p:cNvPr>
          <p:cNvPicPr>
            <a:picLocks noChangeAspect="1"/>
          </p:cNvPicPr>
          <p:nvPr/>
        </p:nvPicPr>
        <p:blipFill rotWithShape="1">
          <a:blip r:embed="rId2"/>
          <a:srcRect l="18900" r="19300"/>
          <a:stretch/>
        </p:blipFill>
        <p:spPr>
          <a:xfrm rot="1235880">
            <a:off x="9973688" y="3772611"/>
            <a:ext cx="1770866" cy="2865478"/>
          </a:xfrm>
          <a:prstGeom prst="rect">
            <a:avLst/>
          </a:prstGeom>
        </p:spPr>
      </p:pic>
    </p:spTree>
    <p:extLst>
      <p:ext uri="{BB962C8B-B14F-4D97-AF65-F5344CB8AC3E}">
        <p14:creationId xmlns:p14="http://schemas.microsoft.com/office/powerpoint/2010/main" val="718546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C9F34A6-C2CF-4151-A2CF-CCF0D00727A2}"/>
              </a:ext>
            </a:extLst>
          </p:cNvPr>
          <p:cNvSpPr>
            <a:spLocks noGrp="1"/>
          </p:cNvSpPr>
          <p:nvPr>
            <p:ph idx="1"/>
          </p:nvPr>
        </p:nvSpPr>
        <p:spPr>
          <a:xfrm>
            <a:off x="165704" y="2671763"/>
            <a:ext cx="9360537" cy="3414712"/>
          </a:xfrm>
        </p:spPr>
        <p:txBody>
          <a:bodyPr/>
          <a:lstStyle/>
          <a:p>
            <a:pPr algn="just"/>
            <a:r>
              <a:rPr lang="pt-BR" sz="3200" b="1" dirty="0"/>
              <a:t>261: “Trata-se mais de gerar processos que de dominar espaços”</a:t>
            </a:r>
            <a:endParaRPr lang="pt-BR" sz="3200" dirty="0"/>
          </a:p>
          <a:p>
            <a:endParaRPr lang="pt-BR" dirty="0"/>
          </a:p>
        </p:txBody>
      </p:sp>
      <p:pic>
        <p:nvPicPr>
          <p:cNvPr id="4" name="Imagem 3" descr="Uma imagem contendo texto&#10;&#10;Descrição gerada automaticamente">
            <a:extLst>
              <a:ext uri="{FF2B5EF4-FFF2-40B4-BE49-F238E27FC236}">
                <a16:creationId xmlns:a16="http://schemas.microsoft.com/office/drawing/2014/main" id="{BB569153-7AC0-4C01-AC0C-05C43734C304}"/>
              </a:ext>
            </a:extLst>
          </p:cNvPr>
          <p:cNvPicPr>
            <a:picLocks noChangeAspect="1"/>
          </p:cNvPicPr>
          <p:nvPr/>
        </p:nvPicPr>
        <p:blipFill rotWithShape="1">
          <a:blip r:embed="rId2"/>
          <a:srcRect l="18900" r="19300"/>
          <a:stretch/>
        </p:blipFill>
        <p:spPr>
          <a:xfrm rot="1235880">
            <a:off x="9973688" y="3772611"/>
            <a:ext cx="1770866" cy="2865478"/>
          </a:xfrm>
          <a:prstGeom prst="rect">
            <a:avLst/>
          </a:prstGeom>
        </p:spPr>
      </p:pic>
    </p:spTree>
    <p:extLst>
      <p:ext uri="{BB962C8B-B14F-4D97-AF65-F5344CB8AC3E}">
        <p14:creationId xmlns:p14="http://schemas.microsoft.com/office/powerpoint/2010/main" val="1162450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C9F34A6-C2CF-4151-A2CF-CCF0D00727A2}"/>
              </a:ext>
            </a:extLst>
          </p:cNvPr>
          <p:cNvSpPr>
            <a:spLocks noGrp="1"/>
          </p:cNvSpPr>
          <p:nvPr>
            <p:ph idx="1"/>
          </p:nvPr>
        </p:nvSpPr>
        <p:spPr>
          <a:xfrm>
            <a:off x="165704" y="309717"/>
            <a:ext cx="9360537" cy="5776758"/>
          </a:xfrm>
        </p:spPr>
        <p:txBody>
          <a:bodyPr>
            <a:normAutofit fontScale="92500" lnSpcReduction="10000"/>
          </a:bodyPr>
          <a:lstStyle/>
          <a:p>
            <a:pPr algn="just"/>
            <a:r>
              <a:rPr lang="pt-BR" sz="3200" b="1" dirty="0"/>
              <a:t>261. “Assim, a grande questão não é onde está fisicamente o filho, com quem está neste momento, mas onde se encontra em sentido existencial, onde está posicionado do ponto de vista das suas convicções, dos seus objetivos, dos seus desejos, do seu projeto de vida. Por isso, eis as perguntas que faço aos pais: «Procuramos compreender “onde” os filhos verdadeiramente estão no seu caminho? Sabemos onde está realmente a sua alma? E, sobretudo, queremos sabê-lo?”</a:t>
            </a:r>
            <a:endParaRPr lang="pt-BR" sz="3200" dirty="0"/>
          </a:p>
          <a:p>
            <a:endParaRPr lang="pt-BR" dirty="0"/>
          </a:p>
        </p:txBody>
      </p:sp>
      <p:pic>
        <p:nvPicPr>
          <p:cNvPr id="4" name="Imagem 3" descr="Uma imagem contendo texto&#10;&#10;Descrição gerada automaticamente">
            <a:extLst>
              <a:ext uri="{FF2B5EF4-FFF2-40B4-BE49-F238E27FC236}">
                <a16:creationId xmlns:a16="http://schemas.microsoft.com/office/drawing/2014/main" id="{BB569153-7AC0-4C01-AC0C-05C43734C304}"/>
              </a:ext>
            </a:extLst>
          </p:cNvPr>
          <p:cNvPicPr>
            <a:picLocks noChangeAspect="1"/>
          </p:cNvPicPr>
          <p:nvPr/>
        </p:nvPicPr>
        <p:blipFill rotWithShape="1">
          <a:blip r:embed="rId2"/>
          <a:srcRect l="18900" r="19300"/>
          <a:stretch/>
        </p:blipFill>
        <p:spPr>
          <a:xfrm rot="1235880">
            <a:off x="9973688" y="3772611"/>
            <a:ext cx="1770866" cy="2865478"/>
          </a:xfrm>
          <a:prstGeom prst="rect">
            <a:avLst/>
          </a:prstGeom>
        </p:spPr>
      </p:pic>
    </p:spTree>
    <p:extLst>
      <p:ext uri="{BB962C8B-B14F-4D97-AF65-F5344CB8AC3E}">
        <p14:creationId xmlns:p14="http://schemas.microsoft.com/office/powerpoint/2010/main" val="2904275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C9F34A6-C2CF-4151-A2CF-CCF0D00727A2}"/>
              </a:ext>
            </a:extLst>
          </p:cNvPr>
          <p:cNvSpPr>
            <a:spLocks noGrp="1"/>
          </p:cNvSpPr>
          <p:nvPr>
            <p:ph idx="1"/>
          </p:nvPr>
        </p:nvSpPr>
        <p:spPr>
          <a:xfrm>
            <a:off x="165704" y="2614613"/>
            <a:ext cx="9360537" cy="3471862"/>
          </a:xfrm>
        </p:spPr>
        <p:txBody>
          <a:bodyPr>
            <a:normAutofit/>
          </a:bodyPr>
          <a:lstStyle/>
          <a:p>
            <a:pPr algn="just"/>
            <a:r>
              <a:rPr lang="pt-BR" sz="3200" b="1" dirty="0"/>
              <a:t>263: “Com o carinho e o testemunho, gerar confiança nos filhos, inspirar-lhes um respeito amoroso”.</a:t>
            </a:r>
            <a:endParaRPr lang="pt-BR" sz="3200" dirty="0"/>
          </a:p>
        </p:txBody>
      </p:sp>
      <p:pic>
        <p:nvPicPr>
          <p:cNvPr id="4" name="Imagem 3" descr="Uma imagem contendo texto&#10;&#10;Descrição gerada automaticamente">
            <a:extLst>
              <a:ext uri="{FF2B5EF4-FFF2-40B4-BE49-F238E27FC236}">
                <a16:creationId xmlns:a16="http://schemas.microsoft.com/office/drawing/2014/main" id="{BB569153-7AC0-4C01-AC0C-05C43734C304}"/>
              </a:ext>
            </a:extLst>
          </p:cNvPr>
          <p:cNvPicPr>
            <a:picLocks noChangeAspect="1"/>
          </p:cNvPicPr>
          <p:nvPr/>
        </p:nvPicPr>
        <p:blipFill rotWithShape="1">
          <a:blip r:embed="rId2"/>
          <a:srcRect l="18900" r="19300"/>
          <a:stretch/>
        </p:blipFill>
        <p:spPr>
          <a:xfrm rot="1235880">
            <a:off x="9973688" y="3772611"/>
            <a:ext cx="1770866" cy="2865478"/>
          </a:xfrm>
          <a:prstGeom prst="rect">
            <a:avLst/>
          </a:prstGeom>
        </p:spPr>
      </p:pic>
    </p:spTree>
    <p:extLst>
      <p:ext uri="{BB962C8B-B14F-4D97-AF65-F5344CB8AC3E}">
        <p14:creationId xmlns:p14="http://schemas.microsoft.com/office/powerpoint/2010/main" val="2984847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C9F34A6-C2CF-4151-A2CF-CCF0D00727A2}"/>
              </a:ext>
            </a:extLst>
          </p:cNvPr>
          <p:cNvSpPr>
            <a:spLocks noGrp="1"/>
          </p:cNvSpPr>
          <p:nvPr>
            <p:ph idx="1"/>
          </p:nvPr>
        </p:nvSpPr>
        <p:spPr>
          <a:xfrm>
            <a:off x="165704" y="552611"/>
            <a:ext cx="9360537" cy="5776758"/>
          </a:xfrm>
        </p:spPr>
        <p:txBody>
          <a:bodyPr/>
          <a:lstStyle/>
          <a:p>
            <a:pPr algn="just"/>
            <a:r>
              <a:rPr lang="pt-BR" sz="3200" b="1" dirty="0"/>
              <a:t>263: “Quando um filho deixa de sentir que é precioso para seus pais, embora imperfeito, ou deixa de notar que nutrem uma sincera preocupação por ele, isto cria feridas profundas que causam muitas dificuldades no seu amadurecimento. Esta ausência, este abandono afetivo provoca um sofrimento mais profundo do que a eventual correção recebida por uma má ação.”</a:t>
            </a:r>
            <a:endParaRPr lang="pt-BR" sz="3200" dirty="0"/>
          </a:p>
          <a:p>
            <a:endParaRPr lang="pt-BR" dirty="0"/>
          </a:p>
        </p:txBody>
      </p:sp>
      <p:pic>
        <p:nvPicPr>
          <p:cNvPr id="4" name="Imagem 3" descr="Uma imagem contendo texto&#10;&#10;Descrição gerada automaticamente">
            <a:extLst>
              <a:ext uri="{FF2B5EF4-FFF2-40B4-BE49-F238E27FC236}">
                <a16:creationId xmlns:a16="http://schemas.microsoft.com/office/drawing/2014/main" id="{BB569153-7AC0-4C01-AC0C-05C43734C304}"/>
              </a:ext>
            </a:extLst>
          </p:cNvPr>
          <p:cNvPicPr>
            <a:picLocks noChangeAspect="1"/>
          </p:cNvPicPr>
          <p:nvPr/>
        </p:nvPicPr>
        <p:blipFill rotWithShape="1">
          <a:blip r:embed="rId2"/>
          <a:srcRect l="18900" r="19300"/>
          <a:stretch/>
        </p:blipFill>
        <p:spPr>
          <a:xfrm rot="1235880">
            <a:off x="9973688" y="3772611"/>
            <a:ext cx="1770866" cy="2865478"/>
          </a:xfrm>
          <a:prstGeom prst="rect">
            <a:avLst/>
          </a:prstGeom>
        </p:spPr>
      </p:pic>
    </p:spTree>
    <p:extLst>
      <p:ext uri="{BB962C8B-B14F-4D97-AF65-F5344CB8AC3E}">
        <p14:creationId xmlns:p14="http://schemas.microsoft.com/office/powerpoint/2010/main" val="1505778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C9F34A6-C2CF-4151-A2CF-CCF0D00727A2}"/>
              </a:ext>
            </a:extLst>
          </p:cNvPr>
          <p:cNvSpPr>
            <a:spLocks noGrp="1"/>
          </p:cNvSpPr>
          <p:nvPr>
            <p:ph idx="1"/>
          </p:nvPr>
        </p:nvSpPr>
        <p:spPr>
          <a:xfrm>
            <a:off x="165704" y="424019"/>
            <a:ext cx="9360537" cy="5776758"/>
          </a:xfrm>
        </p:spPr>
        <p:txBody>
          <a:bodyPr/>
          <a:lstStyle/>
          <a:p>
            <a:pPr algn="just"/>
            <a:r>
              <a:rPr lang="pt-BR" sz="3600" b="1" dirty="0"/>
              <a:t>268. “De igual modo, é indispensável sensibilizar a criança e o adolescente para se darem conta de que as más ações têm consequências. É preciso despertar a capacidade de colocar-se no lugar do outro e sentir pesar pelo seu sofrimento originado pelo mal que lhe fez.”</a:t>
            </a:r>
            <a:endParaRPr lang="pt-BR" sz="3600" dirty="0"/>
          </a:p>
          <a:p>
            <a:endParaRPr lang="pt-BR" dirty="0"/>
          </a:p>
        </p:txBody>
      </p:sp>
      <p:pic>
        <p:nvPicPr>
          <p:cNvPr id="4" name="Imagem 3" descr="Uma imagem contendo texto&#10;&#10;Descrição gerada automaticamente">
            <a:extLst>
              <a:ext uri="{FF2B5EF4-FFF2-40B4-BE49-F238E27FC236}">
                <a16:creationId xmlns:a16="http://schemas.microsoft.com/office/drawing/2014/main" id="{BB569153-7AC0-4C01-AC0C-05C43734C304}"/>
              </a:ext>
            </a:extLst>
          </p:cNvPr>
          <p:cNvPicPr>
            <a:picLocks noChangeAspect="1"/>
          </p:cNvPicPr>
          <p:nvPr/>
        </p:nvPicPr>
        <p:blipFill rotWithShape="1">
          <a:blip r:embed="rId2"/>
          <a:srcRect l="18900" r="19300"/>
          <a:stretch/>
        </p:blipFill>
        <p:spPr>
          <a:xfrm rot="1235880">
            <a:off x="9973688" y="3772611"/>
            <a:ext cx="1770866" cy="2865478"/>
          </a:xfrm>
          <a:prstGeom prst="rect">
            <a:avLst/>
          </a:prstGeom>
        </p:spPr>
      </p:pic>
    </p:spTree>
    <p:extLst>
      <p:ext uri="{BB962C8B-B14F-4D97-AF65-F5344CB8AC3E}">
        <p14:creationId xmlns:p14="http://schemas.microsoft.com/office/powerpoint/2010/main" val="870877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C9F34A6-C2CF-4151-A2CF-CCF0D00727A2}"/>
              </a:ext>
            </a:extLst>
          </p:cNvPr>
          <p:cNvSpPr>
            <a:spLocks noGrp="1"/>
          </p:cNvSpPr>
          <p:nvPr>
            <p:ph idx="1"/>
          </p:nvPr>
        </p:nvSpPr>
        <p:spPr>
          <a:xfrm>
            <a:off x="165704" y="195415"/>
            <a:ext cx="9360537" cy="5776758"/>
          </a:xfrm>
        </p:spPr>
        <p:txBody>
          <a:bodyPr>
            <a:normAutofit lnSpcReduction="10000"/>
          </a:bodyPr>
          <a:lstStyle/>
          <a:p>
            <a:pPr algn="just"/>
            <a:r>
              <a:rPr lang="pt-BR" sz="3200" b="1" dirty="0"/>
              <a:t>268: “É importante orientar a criança, com firmeza, para que peça perdão e repare o mal causado aos outros. Quando o percurso educativo mostra os seus frutos num amadurecimento da liberdade pessoal, a dado momento o próprio filho começará a reconhecer, com gratidão, que foi bom para ele crescer numa família e também suportar as exigências impostas por todo o processo formativo.”</a:t>
            </a:r>
            <a:endParaRPr lang="pt-BR" sz="3200" dirty="0"/>
          </a:p>
          <a:p>
            <a:endParaRPr lang="pt-BR" dirty="0"/>
          </a:p>
        </p:txBody>
      </p:sp>
      <p:pic>
        <p:nvPicPr>
          <p:cNvPr id="4" name="Imagem 3" descr="Uma imagem contendo texto&#10;&#10;Descrição gerada automaticamente">
            <a:extLst>
              <a:ext uri="{FF2B5EF4-FFF2-40B4-BE49-F238E27FC236}">
                <a16:creationId xmlns:a16="http://schemas.microsoft.com/office/drawing/2014/main" id="{BB569153-7AC0-4C01-AC0C-05C43734C304}"/>
              </a:ext>
            </a:extLst>
          </p:cNvPr>
          <p:cNvPicPr>
            <a:picLocks noChangeAspect="1"/>
          </p:cNvPicPr>
          <p:nvPr/>
        </p:nvPicPr>
        <p:blipFill rotWithShape="1">
          <a:blip r:embed="rId2"/>
          <a:srcRect l="18900" r="19300"/>
          <a:stretch/>
        </p:blipFill>
        <p:spPr>
          <a:xfrm rot="1235880">
            <a:off x="9973688" y="3772611"/>
            <a:ext cx="1770866" cy="2865478"/>
          </a:xfrm>
          <a:prstGeom prst="rect">
            <a:avLst/>
          </a:prstGeom>
        </p:spPr>
      </p:pic>
    </p:spTree>
    <p:extLst>
      <p:ext uri="{BB962C8B-B14F-4D97-AF65-F5344CB8AC3E}">
        <p14:creationId xmlns:p14="http://schemas.microsoft.com/office/powerpoint/2010/main" val="1939661772"/>
      </p:ext>
    </p:extLst>
  </p:cSld>
  <p:clrMapOvr>
    <a:masterClrMapping/>
  </p:clrMapOvr>
</p:sld>
</file>

<file path=ppt/theme/theme1.xml><?xml version="1.0" encoding="utf-8"?>
<a:theme xmlns:a="http://schemas.openxmlformats.org/drawingml/2006/main" name="Galeria">
  <a:themeElements>
    <a:clrScheme name="Galeri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16</TotalTime>
  <Words>1284</Words>
  <Application>Microsoft Office PowerPoint</Application>
  <PresentationFormat>Widescreen</PresentationFormat>
  <Paragraphs>57</Paragraphs>
  <Slides>29</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29</vt:i4>
      </vt:variant>
    </vt:vector>
  </HeadingPairs>
  <TitlesOfParts>
    <vt:vector size="32" baseType="lpstr">
      <vt:lpstr>Arial</vt:lpstr>
      <vt:lpstr>Gill Sans MT</vt:lpstr>
      <vt:lpstr>Galeria</vt:lpstr>
      <vt:lpstr>Acompanhamento de adolescentes e jovens na família à luz do Cap.  VII da Exortação Amoris Laetitia</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Obrigado!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Acompanhamento de adolescentes e jovens na família à luz do Cap. VII da Exortação Amoris Laetitia</dc:title>
  <dc:creator>Associação Agostiniana Recoleta de Beneficência e Educação</dc:creator>
  <cp:lastModifiedBy>mjullatrindade@outlook.com</cp:lastModifiedBy>
  <cp:revision>4</cp:revision>
  <dcterms:created xsi:type="dcterms:W3CDTF">2019-06-22T14:50:23Z</dcterms:created>
  <dcterms:modified xsi:type="dcterms:W3CDTF">2019-06-25T00:11:50Z</dcterms:modified>
</cp:coreProperties>
</file>