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0" r:id="rId26"/>
    <p:sldId id="281" r:id="rId27"/>
    <p:sldId id="287" r:id="rId28"/>
    <p:sldId id="286" r:id="rId29"/>
    <p:sldId id="283" r:id="rId30"/>
    <p:sldId id="284" r:id="rId31"/>
    <p:sldId id="288" r:id="rId32"/>
    <p:sldId id="28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48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93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0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3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7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36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57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67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14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87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69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70E9-E25E-44B2-87A5-D6360CFF480D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A8DB-F9A7-49C0-9C93-81B9043B8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5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GRITO DOS EXCLUÍDOS – 2017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Vida em primeiro lugar!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Por Direitos  e Democracia, </a:t>
            </a:r>
          </a:p>
          <a:p>
            <a:r>
              <a:rPr lang="pt-BR" sz="3600" b="1" dirty="0" smtClean="0">
                <a:solidFill>
                  <a:srgbClr val="C00000"/>
                </a:solidFill>
              </a:rPr>
              <a:t>a Luta é Todo </a:t>
            </a:r>
            <a:r>
              <a:rPr lang="pt-BR" sz="3600" b="1" dirty="0">
                <a:solidFill>
                  <a:srgbClr val="C00000"/>
                </a:solidFill>
              </a:rPr>
              <a:t>D</a:t>
            </a:r>
            <a:r>
              <a:rPr lang="pt-BR" sz="3600" b="1" dirty="0" smtClean="0">
                <a:solidFill>
                  <a:srgbClr val="C00000"/>
                </a:solidFill>
              </a:rPr>
              <a:t>ia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OBJETIVOS ESPECÍFICOS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800" b="1" dirty="0" smtClean="0"/>
              <a:t>DEFENDER</a:t>
            </a:r>
            <a:r>
              <a:rPr lang="pt-BR" sz="2800" dirty="0" smtClean="0"/>
              <a:t> a vida dos/as excluídos/as e assegurar os seus direitos, voz e lugar.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800" b="1" dirty="0" smtClean="0"/>
              <a:t>CONSTRUIR</a:t>
            </a:r>
            <a:r>
              <a:rPr lang="pt-BR" sz="2800" dirty="0" smtClean="0"/>
              <a:t> espaços e ações organizadas politicamente a fim de fortalecer e mobilizar o povo a lutar para uma sociedade mais igualitária e fraterna.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800" b="1" dirty="0" smtClean="0"/>
              <a:t>DENUNCIAR </a:t>
            </a:r>
            <a:r>
              <a:rPr lang="pt-BR" sz="2800" dirty="0" smtClean="0"/>
              <a:t>as estruturas opressoras da sociedade e as injustiças cometidas pelo modelo econômico neoliberal.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854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7992888" cy="5073427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000" b="1" dirty="0" smtClean="0"/>
              <a:t>OCUPAR</a:t>
            </a:r>
            <a:r>
              <a:rPr lang="pt-BR" sz="3000" dirty="0" smtClean="0"/>
              <a:t> os espaços públicos e exigir do Estado a garantia do acesso e a universalização dos direitos básicos como educação, saúde, transporte, alimentação saudável, saneamento básico, moradia.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000" b="1" dirty="0" smtClean="0"/>
              <a:t>LUTAR </a:t>
            </a:r>
            <a:r>
              <a:rPr lang="pt-BR" sz="3000" dirty="0" smtClean="0"/>
              <a:t>contra a privatização dos recursos naturais e contra as reformas que retiram direitos dos trabalhadores/as.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000" b="1" dirty="0" smtClean="0"/>
              <a:t>COBRAR</a:t>
            </a:r>
            <a:r>
              <a:rPr lang="pt-BR" sz="3000" dirty="0" smtClean="0"/>
              <a:t> dos governantes uma auditoria integral da dívida pública, interna e externa, que consome aproximadamente 45% do nosso dinheiro (Orçamento Federal).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9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4800" b="1" dirty="0" smtClean="0">
                <a:solidFill>
                  <a:schemeClr val="tx2"/>
                </a:solidFill>
              </a:rPr>
              <a:t>EIXOS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800" b="1" dirty="0" smtClean="0">
                <a:solidFill>
                  <a:schemeClr val="tx2"/>
                </a:solidFill>
              </a:rPr>
              <a:t>DO GRITO DOS EXCLUÍDOS  2017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400" b="1" dirty="0" smtClean="0">
                <a:solidFill>
                  <a:srgbClr val="C00000"/>
                </a:solidFill>
              </a:rPr>
              <a:t>Nenhum direito a menos,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400" b="1" dirty="0" smtClean="0">
                <a:solidFill>
                  <a:srgbClr val="C00000"/>
                </a:solidFill>
              </a:rPr>
              <a:t>A rua é nosso lugar!</a:t>
            </a:r>
            <a:endParaRPr lang="pt-B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336704" cy="524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1. DEMOCRATIZAR A COMUNICAÇÃO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3000" dirty="0" smtClean="0"/>
              <a:t>A comunicação é um bem público. </a:t>
            </a:r>
            <a:r>
              <a:rPr lang="pt-BR" sz="3000" dirty="0"/>
              <a:t>É</a:t>
            </a:r>
            <a:r>
              <a:rPr lang="pt-BR" sz="3000" dirty="0" smtClean="0"/>
              <a:t> o Estado que concede o direito de operar.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No Brasil esta operação atende a interesses particulares, dos “endinheirados” que só visam o lucro.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Existe um oligopólio familiar dos canais de televisão, rádios, jornais, revistas e portais de internet.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000" dirty="0" smtClean="0"/>
              <a:t>Denunciamos este modo de mídia e comunicação.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000" dirty="0" smtClean="0"/>
              <a:t>Exigimos a sua regulamentação a partir de um processo transparente de democratização da informação no país.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8082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2. DIREITOS BÁSICOS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3500" dirty="0" smtClean="0"/>
              <a:t>Vivemos num país que desrespeita os direitos fundamentais: </a:t>
            </a:r>
            <a:r>
              <a:rPr lang="pt-BR" sz="3500" dirty="0"/>
              <a:t>à</a:t>
            </a:r>
            <a:r>
              <a:rPr lang="pt-BR" sz="3500" dirty="0" smtClean="0"/>
              <a:t> vida, à dignidade... a ter direitos.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500" dirty="0" smtClean="0"/>
              <a:t>Nossa história é marcada pela violência e dominação através da guerra e extermínio dos povos originários, negros, pobres, mulheres e juventude.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500" dirty="0" smtClean="0"/>
              <a:t>Enfrentamos o governo golpista de Michel Temer que, em nome da crise econômica, tem apresentado uma agenda de retrocessos nos direitos da classe trabalhadora: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400" dirty="0" smtClean="0"/>
              <a:t>Redução e negação de direitos básicos.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400" dirty="0" smtClean="0"/>
              <a:t>Corte dos investimentos sociais.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700" dirty="0" smtClean="0"/>
              <a:t>Precisamos nos juntar e fortalecer a luta e a resistência contra qualquer retrocesso e ameaça aos nossos direitos: saúde, educação, aposentadoria, terra, água, transporte...</a:t>
            </a:r>
            <a:endParaRPr lang="pt-BR" sz="3700" dirty="0"/>
          </a:p>
        </p:txBody>
      </p:sp>
    </p:spTree>
    <p:extLst>
      <p:ext uri="{BB962C8B-B14F-4D97-AF65-F5344CB8AC3E}">
        <p14:creationId xmlns:p14="http://schemas.microsoft.com/office/powerpoint/2010/main" val="23859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3. ESTADO FOMENTADOR DA VIOLÊNCIA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4300" dirty="0" smtClean="0"/>
              <a:t> A política do “Estado mínimo”, imposta pelo sistema capitalista neoliberal, busca a acumulação de capitais, em detrimento das políticas sociais.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4300" dirty="0" smtClean="0"/>
              <a:t>Esta prática tem fomentado várias situações de violência: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800" dirty="0" smtClean="0"/>
              <a:t>Descaso com a qualidade dos serviços públicos oferecidos, </a:t>
            </a:r>
            <a:r>
              <a:rPr lang="pt-BR" sz="3800" dirty="0" err="1" smtClean="0"/>
              <a:t>precarizados</a:t>
            </a:r>
            <a:r>
              <a:rPr lang="pt-BR" sz="3800" dirty="0" smtClean="0"/>
              <a:t> e terceirizados.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800" dirty="0" smtClean="0"/>
              <a:t>Destruição de nossos territórios, com a degradação de áreas, geração de violências sociais e criminalização das lutas e lutadores na defesa da Casa </a:t>
            </a:r>
            <a:r>
              <a:rPr lang="pt-BR" sz="3800" dirty="0"/>
              <a:t>C</a:t>
            </a:r>
            <a:r>
              <a:rPr lang="pt-BR" sz="3800" dirty="0" smtClean="0"/>
              <a:t>omum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800" dirty="0" smtClean="0"/>
              <a:t>Empenho em acabar com as leis e mecanismos de proteção social, como em relação ao Estatuto da Criança e do Adolescente (ECA), do Idoso; Lei Maria da Penha e das Políticas afirmativas de combate às desigualdades sociais e a vulnerabilidade existentes.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15680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209331"/>
          </a:xfrm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800" dirty="0" smtClean="0"/>
              <a:t>Passa-se a falsa imagem que estas ações são necessárias para que o Estado possa funcionar.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Na verdade, é uma política excludente e seletiva que exclui a juventude negra, o pobre, a periferia, degrada o meio ambiente, mata negros, índios, quilombolas, LGBT(s)... e não nos suporta.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2183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4. QUE ESTADO QUEREMOS?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3300" dirty="0" smtClean="0"/>
              <a:t>Certamente, uma nação que sustente um projeto comum; que garanta o crescimento econômico, não dos grandes empresários, das instituições milionárias, mas sim dos trabalhadores/as.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300" dirty="0" smtClean="0"/>
              <a:t>Um Estado com distribuição de renda de forma igualitária; que dê garantia, de fato, dos direitos a todos/as, especialmente os mais vulneráveis e excluídos/as.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300" dirty="0" smtClean="0"/>
              <a:t>Um Estado que olhe com atenção para os pequenos produtores, para a agricultura familiar, a indústria nacional, a educação pública, gratuita e de qualidade.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4521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4929411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800" dirty="0" smtClean="0"/>
              <a:t>Um Estado que fortaleça, promova e universalize o SUS; que desenvolva a pesquisa e a ciência; facilite o acesso à cultura, à habitação, à terra, ao trabalho e à alimentação.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Um Estado que preste atenção às populações que vivem na e da floresta.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Um Estado alicerçado na garantia e acesso aos direitos e comprometido com o povo e a vida.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Um Estado soberano, não a serviço de interesses estrangeiros.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877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33670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5. PARTICIPAÇÃO POPULAR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500" dirty="0" smtClean="0"/>
              <a:t> Devemos romper com a lógica de pensar a participação a partir de processos de representação eleitoral de cargos públicos eletivos. Sem descartá-los, mas dando a ela um novo significado.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500" dirty="0" smtClean="0"/>
              <a:t>Precisamos também ressignificar os espaços de participação histórica que conhecemos e usamos diversas vezes: 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300" dirty="0"/>
              <a:t>O</a:t>
            </a:r>
            <a:r>
              <a:rPr lang="pt-BR" sz="2300" dirty="0" smtClean="0"/>
              <a:t>s plebiscitos, referendos, conselhos gestores, orçamento participativo, coletivos de luta e resistência... nos apropriar das ruas e dos instrumentos de comunicação de que dispomos, etc.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500" dirty="0" smtClean="0"/>
              <a:t>A participação política é fundamental para provocar processos de mudanças estruturais na construção de uma sociedade, de um Estado e de um país livre, democrático, justo e igualitário.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8248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6. OCUPAR AS RUAS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800" dirty="0" smtClean="0"/>
              <a:t>A rua é um espaço de troca de vivências e saberes; de acolhimento, de abandono e perigo...; é também onde construímos e defendemos nossos direitos.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A rua é o lugar da resistência e, historicamente, tem sido o nosso ponto de encontro – dos generosos/as, dos lutadores/as... </a:t>
            </a:r>
            <a:r>
              <a:rPr lang="pt-BR" sz="2800" dirty="0"/>
              <a:t>d</a:t>
            </a:r>
            <a:r>
              <a:rPr lang="pt-BR" sz="2800" dirty="0" smtClean="0"/>
              <a:t>a militância.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Em tempos de retrocessos democráticos, faz-se ainda mais necessário e urgente ocupar este espaço.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622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 </a:t>
            </a:r>
            <a:r>
              <a:rPr lang="pt-BR" sz="2800" dirty="0" smtClean="0"/>
              <a:t>Ir </a:t>
            </a:r>
            <a:r>
              <a:rPr lang="pt-BR" sz="2800" dirty="0" smtClean="0"/>
              <a:t>para as ruas não só para lutar, mas também para celebrar.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 </a:t>
            </a:r>
            <a:r>
              <a:rPr lang="pt-BR" sz="2800" dirty="0" smtClean="0"/>
              <a:t>O</a:t>
            </a:r>
            <a:r>
              <a:rPr lang="pt-BR" sz="2800" dirty="0" smtClean="0"/>
              <a:t>cupar as praças, ruas, bares... juntos </a:t>
            </a:r>
            <a:r>
              <a:rPr lang="pt-BR" sz="2800" dirty="0" smtClean="0"/>
              <a:t>vamos conseguir pensar um projeto de sociedade mais democrático, em que todos tenham voz, vez e lugar.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924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7. UMA ECOLOGIA INTEGRAL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209331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 Com a CF-2017, lutamos em defesa dos biomas brasileiros.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Falar de bioma é falar de plantas, de animais..., incluso o ser humano.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É preciso denunciar e lutar contra a destruição do ecossistema e em favor de nossa Casa </a:t>
            </a:r>
            <a:r>
              <a:rPr lang="pt-BR" sz="2800" dirty="0"/>
              <a:t>C</a:t>
            </a:r>
            <a:r>
              <a:rPr lang="pt-BR" sz="2800" dirty="0" smtClean="0"/>
              <a:t>omum, pela vida em toda a sua integralidade, pelo planeta que “sofre em dores de parto”.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561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217443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3000" dirty="0" smtClean="0"/>
              <a:t>A ecologia integral, o ecossistema, se veem desafiados: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Pelo agronegócio que empobrece o solo, polui as águas e leva perigo a todo ecossistema.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Pelo </a:t>
            </a:r>
            <a:r>
              <a:rPr lang="pt-BR" dirty="0" err="1" smtClean="0"/>
              <a:t>monocultivo</a:t>
            </a:r>
            <a:r>
              <a:rPr lang="pt-BR" dirty="0" smtClean="0"/>
              <a:t>, os agrotóxicos, os transgênicos, a exploração irracional das florestas e a atividade mineradora (Bacia do Rio Doce).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000" dirty="0" smtClean="0"/>
              <a:t>Ações danosas como estas: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Deixam críticas as condições de vida e contribuem para as mudanças climáticas.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Fazem parte do sistema ganancioso de acumulação e lucro do capital. Tudo vira mercadoria.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000" dirty="0" smtClean="0"/>
              <a:t>É preciso resistir e lutar: pela nossa história; pela vida do planeta; por “vida em primeiro lugar”.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8956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608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6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FIQUE POR DENTRO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4896544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700" dirty="0" smtClean="0"/>
              <a:t> No mundo, a renda dos 10% mais pobres aumentou cerca de U$65 entre 1988 e 2011, enquanto a renda do 1% mais rico aumentou 182 vezes mais.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700" dirty="0" smtClean="0"/>
              <a:t>Em 2016, o governo retirou 43,94% do Orçamento Geral da União (OGU) só para pagar juros e amortizações da dívida pública interna e externa e destinou à Previdência Social somente 22,54%.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700" dirty="0" smtClean="0"/>
              <a:t>Em fevereiro de 2017, o governo divulgou uma lista com 500 empresas devedoras da Previdência Social que somadas devem R$426 bilhões ao INSS. É quase três vezes aquilo que o governo diz ser o déficit da Previdência em 2016.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5817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sz="2800" dirty="0"/>
              <a:t>Em média, os trabalhadores terceirizados trabalham 3 horas a mais e recebem 24% menos do que os efetivos e com maior rotatividade. Dos acidentes de trabalho seguidos de morte, 80% acontecem com terceirizados.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Durante a greve dos policiais do Estado do espírito Santo foram contabilizados 143 mortes na Grande Vitória. A maioria era jovem de 17 a 22 anos, destes 15% eram brancos e os outros 85%, pardos e negros.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2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O GRITO DOS EXCLUÍDOS </a:t>
            </a:r>
            <a:br>
              <a:rPr lang="pt-BR" sz="36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NA ARQUIDIOCESE DE MARIANA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3000" b="1" dirty="0" smtClean="0"/>
              <a:t>Ele acontece em Congonhas, no dia 7 de Setembro</a:t>
            </a:r>
            <a:r>
              <a:rPr lang="pt-BR" sz="3000" dirty="0" smtClean="0"/>
              <a:t>, com concentração na </a:t>
            </a:r>
            <a:r>
              <a:rPr lang="pt-BR" sz="3000" dirty="0" smtClean="0"/>
              <a:t>praça </a:t>
            </a:r>
            <a:r>
              <a:rPr lang="pt-BR" sz="3000" dirty="0" smtClean="0"/>
              <a:t>em frente à Matriz de Nossa Senhora da Conceição, a partir das 8h.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000" dirty="0" smtClean="0"/>
              <a:t>As falas serão agrupadas a partir de três grandes temáticas: </a:t>
            </a:r>
            <a:r>
              <a:rPr lang="pt-BR" sz="3000" b="1" dirty="0" smtClean="0"/>
              <a:t>1. Reformas em curso e defesa de direitos; 2. O Estado que queremos</a:t>
            </a:r>
            <a:r>
              <a:rPr lang="pt-BR" sz="3000" dirty="0" smtClean="0"/>
              <a:t>: políticas públicas, participação popular, democratização dos MCS, uma sociedade pautada no bem viver; </a:t>
            </a:r>
            <a:r>
              <a:rPr lang="pt-BR" sz="3000" b="1" dirty="0" smtClean="0"/>
              <a:t>3. Ecologia integral e cuidado com a Casa Comum</a:t>
            </a:r>
            <a:r>
              <a:rPr lang="pt-BR" sz="3000" dirty="0" smtClean="0"/>
              <a:t>: terra, água, vida humana e do planeta.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000" b="1" dirty="0" smtClean="0"/>
              <a:t>Denunciamos,</a:t>
            </a:r>
            <a:r>
              <a:rPr lang="pt-BR" sz="3000" dirty="0" smtClean="0"/>
              <a:t> com destaque especial, as ações deste governo imposto; as corrupções em todo país; as violências sociais, as barragens, como da CSN, em Congonhas; o sistema neoliberal que nos impossibilita de sonhar ...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2024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i="1" dirty="0" smtClean="0">
                <a:solidFill>
                  <a:schemeClr val="tx2"/>
                </a:solidFill>
              </a:rPr>
              <a:t>“Ouso dizer </a:t>
            </a:r>
          </a:p>
          <a:p>
            <a:pPr marL="0" indent="0" algn="ctr">
              <a:buNone/>
            </a:pPr>
            <a:r>
              <a:rPr lang="pt-BR" sz="4400" b="1" i="1" dirty="0" smtClean="0">
                <a:solidFill>
                  <a:schemeClr val="tx2"/>
                </a:solidFill>
              </a:rPr>
              <a:t>que está nas mãos </a:t>
            </a:r>
          </a:p>
          <a:p>
            <a:pPr marL="0" indent="0" algn="ctr">
              <a:buNone/>
            </a:pPr>
            <a:r>
              <a:rPr lang="pt-BR" sz="4400" b="1" i="1" dirty="0" smtClean="0">
                <a:solidFill>
                  <a:schemeClr val="tx2"/>
                </a:solidFill>
              </a:rPr>
              <a:t>dos excluídos o futuro </a:t>
            </a:r>
          </a:p>
          <a:p>
            <a:pPr marL="0" indent="0" algn="ctr">
              <a:buNone/>
            </a:pPr>
            <a:r>
              <a:rPr lang="pt-BR" sz="4400" b="1" i="1" dirty="0" smtClean="0">
                <a:solidFill>
                  <a:schemeClr val="tx2"/>
                </a:solidFill>
              </a:rPr>
              <a:t>da humanidade”</a:t>
            </a:r>
          </a:p>
          <a:p>
            <a:pPr marL="0" indent="0" algn="r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BR" dirty="0" smtClean="0">
                <a:solidFill>
                  <a:schemeClr val="tx2"/>
                </a:solidFill>
              </a:rPr>
              <a:t>Papa Francisco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Reafirmamos nosso compromisso</a:t>
            </a:r>
            <a:r>
              <a:rPr lang="pt-BR" sz="2800" dirty="0" smtClean="0"/>
              <a:t>: em avançar para a democracia direta e participativa; em defender e reconquistar direitos; em construir ações de fortalecimento e mobilização em favor das lutas populares.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Seguindo a programação</a:t>
            </a:r>
            <a:r>
              <a:rPr lang="pt-BR" sz="2800" dirty="0" smtClean="0"/>
              <a:t>: Após a oração, falas, encenações que têm início às 8h30, seguiremos em peregrinação da Praça da Matriz para o Santuário do Senhor Bom Jesus, encerrando com a Celebração da Missa às 11h e leitura da Carta-Compromisso do 23º Grito dos Excluídos.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b="1" dirty="0" smtClean="0"/>
              <a:t>Venha participar conosco: </a:t>
            </a:r>
            <a:r>
              <a:rPr lang="pt-BR" sz="2800" dirty="0" smtClean="0"/>
              <a:t>organize sua caravana, mobilize sua comunidade paroquial – lideranças religiosas e sociais; traga faixas e cartazes, manifestando seu protesto, suas lutas sociais, suas utopias... em defesa da vida e por um mundo melhor.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411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ENCAMINHAMENTOS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b="1" dirty="0" smtClean="0"/>
              <a:t>Mobilizar paróquias, comunidades, pastorais sociais, sindicatos, movimentos populares e entidades afins </a:t>
            </a:r>
            <a:r>
              <a:rPr lang="pt-BR" dirty="0" smtClean="0"/>
              <a:t>para discutir, </a:t>
            </a:r>
            <a:r>
              <a:rPr lang="pt-BR" dirty="0" smtClean="0"/>
              <a:t>n</a:t>
            </a:r>
            <a:r>
              <a:rPr lang="pt-BR" dirty="0" smtClean="0"/>
              <a:t>as </a:t>
            </a:r>
            <a:r>
              <a:rPr lang="pt-BR" dirty="0" smtClean="0"/>
              <a:t>reuniões, sobre os desafios sociais locais e a nossa contribuição </a:t>
            </a:r>
            <a:r>
              <a:rPr lang="pt-BR" dirty="0" smtClean="0"/>
              <a:t>em </a:t>
            </a:r>
            <a:r>
              <a:rPr lang="pt-BR" dirty="0" smtClean="0"/>
              <a:t>vista da defesa de direitos, compromisso com a democracia e com os mais pobres e excluídos. 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Produzir </a:t>
            </a:r>
            <a:r>
              <a:rPr lang="pt-BR" dirty="0" smtClean="0"/>
              <a:t>uma agenda de iniciativas e mobilizações, fortalecendo nossa presença social, como Igreja, à luz da fé, na defesa da vida.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Realizar </a:t>
            </a:r>
            <a:r>
              <a:rPr lang="pt-BR" dirty="0" smtClean="0"/>
              <a:t>encontros prévios para maior articulação de iniciativas voltadas para a dimensão social da evangelização e o cristão compromisso com a vida e a esperança no regional.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“Quando numa pessoa surge a consciência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dos próprios direitos,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nela nascerá forçosamente a consciência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do dever: no titular de direitos,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o dever de reclamar esses direitos,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como expressão de sua dignidade;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nos demais, o dever de reconhecer </a:t>
            </a: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e respeitar tais direitos”. </a:t>
            </a:r>
          </a:p>
          <a:p>
            <a:pPr marL="0" indent="0" algn="r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pt-BR" b="1" dirty="0" err="1" smtClean="0">
                <a:solidFill>
                  <a:schemeClr val="tx2"/>
                </a:solidFill>
              </a:rPr>
              <a:t>Pacem</a:t>
            </a:r>
            <a:r>
              <a:rPr lang="pt-BR" b="1" dirty="0" smtClean="0">
                <a:solidFill>
                  <a:schemeClr val="tx2"/>
                </a:solidFill>
              </a:rPr>
              <a:t> in </a:t>
            </a:r>
            <a:r>
              <a:rPr lang="pt-BR" b="1" dirty="0" err="1" smtClean="0">
                <a:solidFill>
                  <a:schemeClr val="tx2"/>
                </a:solidFill>
              </a:rPr>
              <a:t>Terris</a:t>
            </a:r>
            <a:r>
              <a:rPr lang="pt-BR" b="1" dirty="0" smtClean="0">
                <a:solidFill>
                  <a:schemeClr val="tx2"/>
                </a:solidFill>
              </a:rPr>
              <a:t>, Papa João XXIII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IMPORTÂNCIA DA PARTICIPAÇÃO </a:t>
            </a:r>
            <a:br>
              <a:rPr lang="pt-BR" sz="36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DA SOCIEDADE CIVIL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065315"/>
          </a:xfrm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800" dirty="0" smtClean="0"/>
              <a:t>Os direitos e os avanços democráticos no Brasil, conquistados nas últimas décadas, são fruto das lutas populares.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Exemplo disto, temos: as conquistas com a Constituição Federal de 1988 e leis como da Ficha Limpa, o ECA...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3818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RETROCESSO NOS DIREITOS CONQUISTADOS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4000" dirty="0" smtClean="0"/>
              <a:t> Ao tempo, enfrentamos, com o governo Temer, um retrocesso nas conquistas trabalhistas: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400" dirty="0" smtClean="0"/>
              <a:t>Ao propor o “Ajuste Fiscal”, este governo impõe reformas que visam retirar os direitos dos trabalhadores/as para resolver a crise econômica no país.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3400" dirty="0" smtClean="0"/>
              <a:t>São elas: reforma trabalhista e terceirização; reforma da Previdência Social e da educação; congelamento de investimentos por 20 anos na saúde, educação, seguridade, saneamento...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4000" dirty="0" smtClean="0"/>
              <a:t>Estas reformas revelam um Estado que se volta contra a sociedade e o próprio “estado de direito” e se curva aos interesses do capital – as grandes empresas e o agronegócio.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385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CONSOLIDAÇÃO DO PROCESSO DEMOCRÁTICO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425355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800" dirty="0" smtClean="0"/>
              <a:t>Este processo que garante vez e voz para o povo não está consolidado.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Vivemos, hoje, uma democracia representativa que não representa a vontade popular.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Precisamos avançar para a democracia direta e participativa.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É urgente regulamentar e por em prática as leis que garantem vez e voz do povo nas decisões políticas do país.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644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A LUTA É TODO DIA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713387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800" dirty="0" smtClean="0"/>
              <a:t>A organização, a participação e a construção da luta de classe precisa ser uma prática diária.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Despertar a solidariedade entre os/as trabalhadores/as e organizar a resistência são elementos fundamentais nesse processo de democratização e defesa de direitos.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Nosso objetivo vai além do direito e da democracia, pois visa a construção de um projeto popular para o Brasil e outro mundo possível: justo e solidário, onde a vida esteja em primeiro lugar.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942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UMA NOVA SOCIEDADE PAUTADA NO BEM VIVER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8064896" cy="452596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3000" dirty="0" smtClean="0"/>
              <a:t>Não devemos nos pautar somente em processos eleitorais, mas na possibilidade de reconquistar direitos em um cenário de longo prazo.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A era dos retrocessos de direitos conquistados deve nos provocar à solidariedade de classe, à organização popular em rede, ao retorno ao trabalho de base, à ressignificação do método: Ver-Julgar-Agir.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sz="3000" dirty="0" smtClean="0"/>
              <a:t>Deve também nos fazer reencontrar estratégias culturais e populares de encantar-se com a luta e a defesa da vida, conquistando direitos e construindo a democracia.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7741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23º GRITO DOS EXCLUÍDOS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00200"/>
            <a:ext cx="792088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chemeClr val="tx2"/>
                </a:solidFill>
              </a:rPr>
              <a:t>Objetivo Geral: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VALORIZAR A VIDA </a:t>
            </a:r>
            <a:r>
              <a:rPr lang="pt-BR" dirty="0" smtClean="0"/>
              <a:t>e anunciar a esperança de um mundo melhor, construindo ações a fim de fortalecer e mobilizar a classe trabalhadora nas lutas populares.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DENUNCIAR</a:t>
            </a:r>
            <a:r>
              <a:rPr lang="pt-BR" dirty="0" smtClean="0"/>
              <a:t> a estrutura opressiva e excludente da sociedade e do sistema neoliberal que nega a vida e quer nos impedir de sonhar.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2245</Words>
  <Application>Microsoft Office PowerPoint</Application>
  <PresentationFormat>Apresentação na tela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Tema do Office</vt:lpstr>
      <vt:lpstr>GRITO DOS EXCLUÍDOS – 2017 Vida em primeiro lugar!</vt:lpstr>
      <vt:lpstr>Apresentação do PowerPoint</vt:lpstr>
      <vt:lpstr>Apresentação do PowerPoint</vt:lpstr>
      <vt:lpstr>IMPORTÂNCIA DA PARTICIPAÇÃO  DA SOCIEDADE CIVIL</vt:lpstr>
      <vt:lpstr>RETROCESSO NOS DIREITOS CONQUISTADOS</vt:lpstr>
      <vt:lpstr>CONSOLIDAÇÃO DO PROCESSO DEMOCRÁTICO</vt:lpstr>
      <vt:lpstr>A LUTA É TODO DIA</vt:lpstr>
      <vt:lpstr>UMA NOVA SOCIEDADE PAUTADA NO BEM VIVER</vt:lpstr>
      <vt:lpstr>23º GRITO DOS EXCLUÍDOS</vt:lpstr>
      <vt:lpstr>OBJETIVOS ESPECÍFICOS</vt:lpstr>
      <vt:lpstr>Apresentação do PowerPoint</vt:lpstr>
      <vt:lpstr>Apresentação do PowerPoint</vt:lpstr>
      <vt:lpstr>Apresentação do PowerPoint</vt:lpstr>
      <vt:lpstr>1. DEMOCRATIZAR A COMUNICAÇÃO</vt:lpstr>
      <vt:lpstr>2. DIREITOS BÁSICOS</vt:lpstr>
      <vt:lpstr>3. ESTADO FOMENTADOR DA VIOLÊNCIA</vt:lpstr>
      <vt:lpstr>Apresentação do PowerPoint</vt:lpstr>
      <vt:lpstr>4. QUE ESTADO QUEREMOS?</vt:lpstr>
      <vt:lpstr>Apresentação do PowerPoint</vt:lpstr>
      <vt:lpstr>5. PARTICIPAÇÃO POPULAR</vt:lpstr>
      <vt:lpstr>6. OCUPAR AS RUAS</vt:lpstr>
      <vt:lpstr>Apresentação do PowerPoint</vt:lpstr>
      <vt:lpstr>7. UMA ECOLOGIA INTEGRAL</vt:lpstr>
      <vt:lpstr>Apresentação do PowerPoint</vt:lpstr>
      <vt:lpstr>Apresentação do PowerPoint</vt:lpstr>
      <vt:lpstr>FIQUE POR DENTRO</vt:lpstr>
      <vt:lpstr>Apresentação do PowerPoint</vt:lpstr>
      <vt:lpstr>Apresentação do PowerPoint</vt:lpstr>
      <vt:lpstr>O GRITO DOS EXCLUÍDOS  NA ARQUIDIOCESE DE MARIANA</vt:lpstr>
      <vt:lpstr>Apresentação do PowerPoint</vt:lpstr>
      <vt:lpstr>ENCAMINHAMENTOS</vt:lpstr>
      <vt:lpstr>Apresentação do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Grito dos Excluídos – 2017 Vida em primeiro lugar!</dc:title>
  <dc:creator>Marcelo Santiago</dc:creator>
  <cp:lastModifiedBy>User</cp:lastModifiedBy>
  <cp:revision>62</cp:revision>
  <dcterms:created xsi:type="dcterms:W3CDTF">2017-07-25T13:05:04Z</dcterms:created>
  <dcterms:modified xsi:type="dcterms:W3CDTF">2017-07-28T15:31:31Z</dcterms:modified>
</cp:coreProperties>
</file>