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6" r:id="rId2"/>
    <p:sldId id="277" r:id="rId3"/>
    <p:sldId id="257" r:id="rId4"/>
    <p:sldId id="258" r:id="rId5"/>
    <p:sldId id="259" r:id="rId6"/>
    <p:sldId id="27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/>
  </p:normalViewPr>
  <p:slideViewPr>
    <p:cSldViewPr>
      <p:cViewPr varScale="1">
        <p:scale>
          <a:sx n="61" d="100"/>
          <a:sy n="61" d="100"/>
        </p:scale>
        <p:origin x="89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BF3C6-4E67-4733-8D03-630B7DC9D29B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69B86-DEFB-46BB-A6B4-F881FF5D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4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69B86-DEFB-46BB-A6B4-F881FF5DCB9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56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7322" y="2075815"/>
            <a:ext cx="5438140" cy="441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68415" y="1982215"/>
            <a:ext cx="5435600" cy="4780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89402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1A046-5267-ABD3-ECA4-6FAEEE4D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4CBECC-C149-949E-AD6E-DEA63EF4A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7A81A9-00F8-C370-EF2C-FC08B4591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ABFF-A648-488B-9103-CC6CFE1879C5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C89964-B1FE-6F81-688B-6A191F3D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AC2F45-BB28-08EC-BD92-BAF9A202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7E06-479B-4316-8B4B-7575B2F27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21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322" y="612521"/>
            <a:ext cx="5359400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7322" y="1710054"/>
            <a:ext cx="5420360" cy="4780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tícias CF 2023 | Portal Kairós">
            <a:extLst>
              <a:ext uri="{FF2B5EF4-FFF2-40B4-BE49-F238E27FC236}">
                <a16:creationId xmlns:a16="http://schemas.microsoft.com/office/drawing/2014/main" id="{FAF1E3CD-DBF8-4A60-214C-0C1985A5C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"/>
            <a:ext cx="12193142" cy="685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22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3282315">
              <a:lnSpc>
                <a:spcPct val="100000"/>
              </a:lnSpc>
              <a:spcBef>
                <a:spcPts val="2320"/>
              </a:spcBef>
            </a:pPr>
            <a:r>
              <a:rPr sz="5400" spc="-10" dirty="0">
                <a:latin typeface="Impact"/>
                <a:cs typeface="Impact"/>
              </a:rPr>
              <a:t>NÚMEROS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782" y="1909190"/>
            <a:ext cx="5472430" cy="478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2710" indent="187960">
              <a:lnSpc>
                <a:spcPct val="100000"/>
              </a:lnSpc>
              <a:spcBef>
                <a:spcPts val="100"/>
              </a:spcBef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16,2%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domicílios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rurais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enfrentam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no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cotidiano;</a:t>
            </a:r>
            <a:endParaRPr sz="2400">
              <a:latin typeface="Georgia"/>
              <a:cs typeface="Georgia"/>
            </a:endParaRPr>
          </a:p>
          <a:p>
            <a:pPr marL="12700" marR="217170" indent="187960">
              <a:lnSpc>
                <a:spcPct val="100000"/>
              </a:lnSpc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25,7%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das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famílias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residem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na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região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Norte;</a:t>
            </a:r>
            <a:endParaRPr sz="2400">
              <a:latin typeface="Georgia"/>
              <a:cs typeface="Georgia"/>
            </a:endParaRPr>
          </a:p>
          <a:p>
            <a:pPr marL="12700" marR="72390" indent="187960">
              <a:lnSpc>
                <a:spcPct val="100000"/>
              </a:lnSpc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21%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das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famílias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residem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na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região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Nordeste;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Georgia"/>
              <a:buChar char="-"/>
            </a:pPr>
            <a:endParaRPr sz="2500">
              <a:latin typeface="Georgia"/>
              <a:cs typeface="Georgia"/>
            </a:endParaRPr>
          </a:p>
          <a:p>
            <a:pPr marL="12700" marR="5080" indent="187960">
              <a:lnSpc>
                <a:spcPct val="100000"/>
              </a:lnSpc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Passam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43%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famílias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com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renda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até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¼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salário mínimo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por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pessoa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são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mais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atingidas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as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famílias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que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têm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mulheres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como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responsáveis</a:t>
            </a:r>
            <a:r>
              <a:rPr sz="24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ou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pessoas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que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denominam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cor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preta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parda.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68415" y="398145"/>
            <a:ext cx="5655310" cy="624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14,3%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domicílios,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havia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pelo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menos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1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morador/a</a:t>
            </a:r>
            <a:r>
              <a:rPr sz="2400" spc="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procurando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emprego,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8,2%,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pessoa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responsável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pela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família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estava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desempregada.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41)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Mesmo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 Auxílio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Brasil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não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mitigou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grave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situação,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uma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vez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fome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ainda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estava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presente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21,5%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domicílios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das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famílias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solicitaram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conseguiram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receber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benefício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deste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programa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social.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Entre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último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trimestre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2020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primeiro</a:t>
            </a:r>
            <a:r>
              <a:rPr sz="2400" spc="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2022,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insegurança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alimentar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grave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subiu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de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9,0%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para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15,5%,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representa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um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aumento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14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milhões 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pessoas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(n.42).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Georgia"/>
              <a:cs typeface="Georgia"/>
            </a:endParaRPr>
          </a:p>
          <a:p>
            <a:pPr marL="12700" marR="74930">
              <a:lnSpc>
                <a:spcPct val="100000"/>
              </a:lnSpc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680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mil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mortes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pela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pandemia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agosto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2022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43).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3743325">
              <a:lnSpc>
                <a:spcPct val="100000"/>
              </a:lnSpc>
              <a:spcBef>
                <a:spcPts val="2320"/>
              </a:spcBef>
            </a:pPr>
            <a:r>
              <a:rPr sz="5400" spc="-10" dirty="0">
                <a:latin typeface="Impact"/>
                <a:cs typeface="Impact"/>
              </a:rPr>
              <a:t>CAUSAS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322" y="2266950"/>
            <a:ext cx="6219190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660" indent="-187960">
              <a:lnSpc>
                <a:spcPct val="100000"/>
              </a:lnSpc>
              <a:spcBef>
                <a:spcPts val="100"/>
              </a:spcBef>
              <a:buFont typeface="Georgia"/>
              <a:buChar char="-"/>
              <a:tabLst>
                <a:tab pos="200660" algn="l"/>
              </a:tabLst>
            </a:pP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Estrutura</a:t>
            </a:r>
            <a:r>
              <a:rPr sz="2400" b="1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fundiária</a:t>
            </a:r>
            <a:r>
              <a:rPr sz="2400" b="1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brasileira</a:t>
            </a:r>
            <a:r>
              <a:rPr sz="2400" b="1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(n.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46).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Georgia"/>
              <a:buChar char="-"/>
            </a:pPr>
            <a:endParaRPr sz="2500">
              <a:latin typeface="Georgia"/>
              <a:cs typeface="Georgia"/>
            </a:endParaRPr>
          </a:p>
          <a:p>
            <a:pPr marL="12700" marR="215900" indent="187960">
              <a:lnSpc>
                <a:spcPct val="100000"/>
              </a:lnSpc>
              <a:buFont typeface="Georgia"/>
              <a:buChar char="-"/>
              <a:tabLst>
                <a:tab pos="200660" algn="l"/>
              </a:tabLst>
            </a:pP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Política</a:t>
            </a:r>
            <a:r>
              <a:rPr sz="2400" b="1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agrícola</a:t>
            </a:r>
            <a:r>
              <a:rPr sz="2400" b="1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perversa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,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que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coloca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sistema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produtivo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serviço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sistema econômico-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financeiro:</a:t>
            </a:r>
            <a:r>
              <a:rPr sz="24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“No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Brasil,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em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geral,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não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produz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comer.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Produz-se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para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lucrar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exportar”</a:t>
            </a:r>
            <a:r>
              <a:rPr sz="24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(n.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47);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Georgia"/>
              <a:buChar char="-"/>
            </a:pPr>
            <a:endParaRPr sz="2500">
              <a:latin typeface="Georgia"/>
              <a:cs typeface="Georgia"/>
            </a:endParaRPr>
          </a:p>
          <a:p>
            <a:pPr marL="12700" marR="5080" indent="187960" algn="just">
              <a:lnSpc>
                <a:spcPct val="100000"/>
              </a:lnSpc>
              <a:buFont typeface="Georgia"/>
              <a:buChar char="-"/>
              <a:tabLst>
                <a:tab pos="200660" algn="l"/>
              </a:tabLst>
            </a:pP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Desemprego</a:t>
            </a:r>
            <a:r>
              <a:rPr sz="2400" b="1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b="1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subemprego:</a:t>
            </a:r>
            <a:r>
              <a:rPr sz="2400" b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“14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milhões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desempregados em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2022,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podendo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cair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em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2023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13,6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milhões” (n.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49);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1165" y="687704"/>
            <a:ext cx="506984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-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Perversidade</a:t>
            </a:r>
            <a:r>
              <a:rPr sz="2400" b="1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b="1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spc="-10" dirty="0">
                <a:solidFill>
                  <a:srgbClr val="894027"/>
                </a:solidFill>
                <a:latin typeface="Georgia"/>
                <a:cs typeface="Georgia"/>
              </a:rPr>
              <a:t>política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salarial:</a:t>
            </a:r>
            <a:r>
              <a:rPr sz="2400" b="1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“A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segurança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alimentar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das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pessoas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depende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essencialmente</a:t>
            </a:r>
            <a:r>
              <a:rPr sz="2400" spc="-5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seu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poder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compra,</a:t>
            </a:r>
            <a:r>
              <a:rPr sz="2400" spc="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não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disponibilidade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física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alimentos”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51);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81165" y="3248278"/>
            <a:ext cx="507809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-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Comportamentos</a:t>
            </a:r>
            <a:r>
              <a:rPr sz="2400" b="1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spc="-10" dirty="0">
                <a:solidFill>
                  <a:srgbClr val="894027"/>
                </a:solidFill>
                <a:latin typeface="Georgia"/>
                <a:cs typeface="Georgia"/>
              </a:rPr>
              <a:t>morais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lamentáveis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:</a:t>
            </a:r>
            <a:r>
              <a:rPr sz="2400" spc="-5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“a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busca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egoísta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dinheiro,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poder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imagem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pública;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perda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sentido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serviço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à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comunidade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benefício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exclusivo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pessoas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ou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grupos;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sem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esquecer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importante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grau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de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corrupção,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sob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mais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diversas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formas”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52).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3743325">
              <a:lnSpc>
                <a:spcPct val="100000"/>
              </a:lnSpc>
              <a:spcBef>
                <a:spcPts val="2320"/>
              </a:spcBef>
            </a:pPr>
            <a:r>
              <a:rPr sz="5400" spc="-10" dirty="0">
                <a:latin typeface="Impact"/>
                <a:cs typeface="Impact"/>
              </a:rPr>
              <a:t>CAUSAS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5191" y="699134"/>
            <a:ext cx="505206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-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Desmonte</a:t>
            </a:r>
            <a:r>
              <a:rPr sz="2400" b="1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b="1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todo</a:t>
            </a:r>
            <a:r>
              <a:rPr sz="2400" b="1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o </a:t>
            </a:r>
            <a:r>
              <a:rPr sz="2400" b="1" spc="-10" dirty="0">
                <a:solidFill>
                  <a:srgbClr val="894027"/>
                </a:solidFill>
                <a:latin typeface="Georgia"/>
                <a:cs typeface="Georgia"/>
              </a:rPr>
              <a:t>Sistema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Nacional</a:t>
            </a:r>
            <a:r>
              <a:rPr sz="2400" b="1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b="1" spc="-10" dirty="0">
                <a:solidFill>
                  <a:srgbClr val="894027"/>
                </a:solidFill>
                <a:latin typeface="Georgia"/>
                <a:cs typeface="Georgia"/>
              </a:rPr>
              <a:t> Segurança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Alimentar</a:t>
            </a:r>
            <a:r>
              <a:rPr sz="2400" b="1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b="1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Nutricional</a:t>
            </a:r>
            <a:r>
              <a:rPr sz="2400" b="1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(SISAN),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especialmente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Programa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Aquisição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Alimentos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(PAA)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Programa Nacional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Alimentação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Escolar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(PNAE),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facilitavam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ao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alimento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saudável,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produzido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pela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agricultura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familiar,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chegar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à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mesa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dos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pobres,</a:t>
            </a:r>
            <a:r>
              <a:rPr sz="2400" spc="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das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escolas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demais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instituições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Estado,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bem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como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esvaziamento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estoques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reguladores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Companhia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Nacional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Abastecimento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(CONAB)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53).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2152015">
              <a:lnSpc>
                <a:spcPct val="100000"/>
              </a:lnSpc>
              <a:spcBef>
                <a:spcPts val="2320"/>
              </a:spcBef>
            </a:pPr>
            <a:r>
              <a:rPr sz="5400" spc="-10" dirty="0">
                <a:latin typeface="Impact"/>
                <a:cs typeface="Impact"/>
              </a:rPr>
              <a:t>ASSOCIAÇÕES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272" y="1881123"/>
            <a:ext cx="562229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660" indent="-187960">
              <a:lnSpc>
                <a:spcPct val="100000"/>
              </a:lnSpc>
              <a:spcBef>
                <a:spcPts val="100"/>
              </a:spcBef>
              <a:buFont typeface="Georgia"/>
              <a:buChar char="-"/>
              <a:tabLst>
                <a:tab pos="200660" algn="l"/>
              </a:tabLst>
            </a:pP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2400" b="1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b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sede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(n.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59-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60)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Georgia"/>
              <a:buChar char="-"/>
            </a:pPr>
            <a:endParaRPr sz="2500">
              <a:latin typeface="Georgia"/>
              <a:cs typeface="Georgia"/>
            </a:endParaRPr>
          </a:p>
          <a:p>
            <a:pPr marL="12700" marR="5080" indent="187960">
              <a:lnSpc>
                <a:spcPct val="100000"/>
              </a:lnSpc>
              <a:buFont typeface="Georgia"/>
              <a:buChar char="-"/>
              <a:tabLst>
                <a:tab pos="200660" algn="l"/>
              </a:tabLst>
            </a:pP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2400" b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e crescimento</a:t>
            </a:r>
            <a:r>
              <a:rPr sz="2400" b="1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Georgia"/>
                <a:cs typeface="Georgia"/>
              </a:rPr>
              <a:t>demográfico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: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“o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crescimento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demográfico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é</a:t>
            </a:r>
            <a:r>
              <a:rPr sz="2400" spc="6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plenamente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compatível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um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desenvolvimento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integral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solidário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modo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que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isto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‘não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seja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usado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como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pretexto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escolhas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políticas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econômicas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pouco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conformes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à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dignidade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pessoa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humana’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(CDSI,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n.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483)”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(n.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62).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Georgia"/>
              <a:cs typeface="Georgia"/>
            </a:endParaRPr>
          </a:p>
          <a:p>
            <a:pPr marL="200660" indent="-187960">
              <a:lnSpc>
                <a:spcPct val="100000"/>
              </a:lnSpc>
              <a:buFont typeface="Georgia"/>
              <a:buChar char="-"/>
              <a:tabLst>
                <a:tab pos="200660" algn="l"/>
              </a:tabLst>
            </a:pP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2400" b="1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e moradia</a:t>
            </a:r>
            <a:r>
              <a:rPr sz="2400" b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(n.63-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65)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68415" y="153034"/>
            <a:ext cx="2972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-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Aporofobia</a:t>
            </a:r>
            <a:r>
              <a:rPr sz="2400" b="1" spc="-5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66)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68415" y="884237"/>
            <a:ext cx="463613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-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Fome</a:t>
            </a:r>
            <a:r>
              <a:rPr sz="2400" b="1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b="1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política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: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desmonte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dos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organismos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pesquisas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(n.78);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660" indent="-187960">
              <a:lnSpc>
                <a:spcPct val="100000"/>
              </a:lnSpc>
              <a:spcBef>
                <a:spcPts val="100"/>
              </a:spcBef>
              <a:buFont typeface="Georgia"/>
              <a:buChar char="-"/>
              <a:tabLst>
                <a:tab pos="200660" algn="l"/>
              </a:tabLst>
            </a:pPr>
            <a:r>
              <a:rPr dirty="0"/>
              <a:t>Distribuição</a:t>
            </a:r>
            <a:r>
              <a:rPr spc="-35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dirty="0"/>
              <a:t>renda</a:t>
            </a:r>
            <a:r>
              <a:rPr spc="-10" dirty="0"/>
              <a:t> </a:t>
            </a:r>
            <a:r>
              <a:rPr b="0" spc="-10" dirty="0">
                <a:latin typeface="Georgia"/>
                <a:cs typeface="Georgia"/>
              </a:rPr>
              <a:t>(n.79);</a:t>
            </a:r>
          </a:p>
          <a:p>
            <a:pPr marL="200660" indent="-187960">
              <a:lnSpc>
                <a:spcPct val="100000"/>
              </a:lnSpc>
              <a:buFont typeface="Georgia"/>
              <a:buChar char="-"/>
              <a:tabLst>
                <a:tab pos="200660" algn="l"/>
              </a:tabLst>
            </a:pPr>
            <a:r>
              <a:rPr dirty="0"/>
              <a:t>Patrimonialismo</a:t>
            </a:r>
            <a:r>
              <a:rPr b="0" dirty="0">
                <a:latin typeface="Georgia"/>
                <a:cs typeface="Georgia"/>
              </a:rPr>
              <a:t>,</a:t>
            </a:r>
            <a:r>
              <a:rPr b="0" spc="-7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assistencialismo</a:t>
            </a:r>
            <a:r>
              <a:rPr b="0" spc="-40" dirty="0">
                <a:latin typeface="Georgia"/>
                <a:cs typeface="Georgia"/>
              </a:rPr>
              <a:t> </a:t>
            </a:r>
            <a:r>
              <a:rPr b="0" spc="-50" dirty="0">
                <a:latin typeface="Georgia"/>
                <a:cs typeface="Georgia"/>
              </a:rPr>
              <a:t>e</a:t>
            </a:r>
          </a:p>
          <a:p>
            <a:pPr marL="12700">
              <a:lnSpc>
                <a:spcPct val="100000"/>
              </a:lnSpc>
            </a:pPr>
            <a:r>
              <a:rPr b="0" dirty="0">
                <a:latin typeface="Georgia"/>
                <a:cs typeface="Georgia"/>
              </a:rPr>
              <a:t>clientelismo</a:t>
            </a:r>
            <a:r>
              <a:rPr b="0" spc="-7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(n.80).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Georgia"/>
              <a:cs typeface="Georgia"/>
            </a:endParaRPr>
          </a:p>
          <a:p>
            <a:pPr marL="12700" marR="65405" indent="191770">
              <a:lnSpc>
                <a:spcPct val="100000"/>
              </a:lnSpc>
              <a:buFont typeface="Georgia"/>
              <a:buChar char="-"/>
              <a:tabLst>
                <a:tab pos="204470" algn="l"/>
              </a:tabLst>
            </a:pPr>
            <a:r>
              <a:rPr dirty="0"/>
              <a:t>Implicações</a:t>
            </a:r>
            <a:r>
              <a:rPr spc="-30" dirty="0"/>
              <a:t> </a:t>
            </a:r>
            <a:r>
              <a:rPr dirty="0"/>
              <a:t>ecológicas:</a:t>
            </a:r>
            <a:r>
              <a:rPr spc="5" dirty="0"/>
              <a:t> </a:t>
            </a:r>
            <a:r>
              <a:rPr b="0" spc="-10" dirty="0">
                <a:latin typeface="Georgia"/>
                <a:cs typeface="Georgia"/>
              </a:rPr>
              <a:t>“Como </a:t>
            </a:r>
            <a:r>
              <a:rPr b="0" dirty="0">
                <a:latin typeface="Georgia"/>
                <a:cs typeface="Georgia"/>
              </a:rPr>
              <a:t>falar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Casa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Comum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se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muitos </a:t>
            </a:r>
            <a:r>
              <a:rPr b="0" dirty="0">
                <a:latin typeface="Georgia"/>
                <a:cs typeface="Georgia"/>
              </a:rPr>
              <a:t>habitantes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desta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casa,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nossos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irmãos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50" dirty="0">
                <a:latin typeface="Georgia"/>
                <a:cs typeface="Georgia"/>
              </a:rPr>
              <a:t>e </a:t>
            </a:r>
            <a:r>
              <a:rPr b="0" dirty="0">
                <a:latin typeface="Georgia"/>
                <a:cs typeface="Georgia"/>
              </a:rPr>
              <a:t>irmãs,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vivem</a:t>
            </a:r>
            <a:r>
              <a:rPr b="0" spc="-4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ou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morrem </a:t>
            </a:r>
            <a:r>
              <a:rPr b="0" spc="-10" dirty="0">
                <a:latin typeface="Georgia"/>
                <a:cs typeface="Georgia"/>
              </a:rPr>
              <a:t>diariamente </a:t>
            </a:r>
            <a:r>
              <a:rPr b="0" dirty="0">
                <a:latin typeface="Georgia"/>
                <a:cs typeface="Georgia"/>
              </a:rPr>
              <a:t>com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fome?”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(n.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85).</a:t>
            </a:r>
            <a:r>
              <a:rPr b="0" spc="-4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Agrotóxicos</a:t>
            </a:r>
            <a:r>
              <a:rPr b="0" spc="10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(n.88); </a:t>
            </a:r>
            <a:r>
              <a:rPr b="0" dirty="0">
                <a:latin typeface="Georgia"/>
                <a:cs typeface="Georgia"/>
              </a:rPr>
              <a:t>cultura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do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descarte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e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do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desperdício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spc="-25" dirty="0">
                <a:latin typeface="Georgia"/>
                <a:cs typeface="Georgia"/>
              </a:rPr>
              <a:t>(n. </a:t>
            </a:r>
            <a:r>
              <a:rPr b="0" spc="-20" dirty="0">
                <a:latin typeface="Georgia"/>
                <a:cs typeface="Georgia"/>
              </a:rPr>
              <a:t>89).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894027"/>
              </a:buClr>
              <a:buFont typeface="Georgia"/>
              <a:buChar char="-"/>
            </a:pPr>
            <a:endParaRPr sz="2500">
              <a:latin typeface="Georgia"/>
              <a:cs typeface="Georgia"/>
            </a:endParaRPr>
          </a:p>
          <a:p>
            <a:pPr marL="200660" indent="-187960">
              <a:lnSpc>
                <a:spcPct val="100000"/>
              </a:lnSpc>
              <a:buFont typeface="Georgia"/>
              <a:buChar char="-"/>
              <a:tabLst>
                <a:tab pos="200660" algn="l"/>
              </a:tabLst>
            </a:pPr>
            <a:r>
              <a:rPr dirty="0"/>
              <a:t>Fome</a:t>
            </a:r>
            <a:r>
              <a:rPr spc="-5" dirty="0"/>
              <a:t> 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educação</a:t>
            </a:r>
            <a:r>
              <a:rPr spc="10" dirty="0"/>
              <a:t> </a:t>
            </a:r>
            <a:r>
              <a:rPr b="0" spc="-10" dirty="0">
                <a:latin typeface="Georgia"/>
                <a:cs typeface="Georgia"/>
              </a:rPr>
              <a:t>(n.91-</a:t>
            </a:r>
            <a:r>
              <a:rPr b="0" spc="-20" dirty="0">
                <a:latin typeface="Georgia"/>
                <a:cs typeface="Georgia"/>
              </a:rPr>
              <a:t>93).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1259840" algn="ctr">
              <a:lnSpc>
                <a:spcPct val="100000"/>
              </a:lnSpc>
              <a:spcBef>
                <a:spcPts val="2320"/>
              </a:spcBef>
            </a:pPr>
            <a:r>
              <a:rPr sz="5400" spc="-10" dirty="0">
                <a:solidFill>
                  <a:srgbClr val="FFFFFF"/>
                </a:solidFill>
                <a:latin typeface="Impact"/>
                <a:cs typeface="Impact"/>
              </a:rPr>
              <a:t>CONSEQUÊNCIAS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570" y="1819528"/>
            <a:ext cx="51701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-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Destruição</a:t>
            </a:r>
            <a:r>
              <a:rPr sz="2400" b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2400" b="1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família,</a:t>
            </a:r>
            <a:r>
              <a:rPr sz="2400" b="1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Georgia"/>
                <a:cs typeface="Georgia"/>
              </a:rPr>
              <a:t>violência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doméstica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perda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sentido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vida;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570" y="2916809"/>
            <a:ext cx="545465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8309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-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Êxodo</a:t>
            </a:r>
            <a:r>
              <a:rPr sz="2400" b="1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rural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,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tão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presente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em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nossa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história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passada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presente.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Os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agricultores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estão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envelhecendo</a:t>
            </a:r>
            <a:endParaRPr sz="24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os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jovens,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retirados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suas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realidades,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não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querem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mais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voltar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para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campo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permanecer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na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terra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(n.67).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570" y="5477827"/>
            <a:ext cx="4710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-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Saúde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,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física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psíquica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(n.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68).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570" y="6209347"/>
            <a:ext cx="3947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-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Doenças</a:t>
            </a:r>
            <a:r>
              <a:rPr sz="2400" b="1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crônicas</a:t>
            </a:r>
            <a:r>
              <a:rPr sz="2400" b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(n.69).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68415" y="133032"/>
            <a:ext cx="545909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-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“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Carga</a:t>
            </a:r>
            <a:r>
              <a:rPr sz="2400" b="1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dupla</a:t>
            </a:r>
            <a:r>
              <a:rPr sz="2400" b="1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b="1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má</a:t>
            </a:r>
            <a:r>
              <a:rPr sz="2400" b="1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nutrição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”,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ou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seja,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coexistência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excesso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ultraprocessados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falta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nutrientes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alimentação.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Assim,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numa</a:t>
            </a:r>
            <a:endParaRPr sz="2400">
              <a:latin typeface="Georgia"/>
              <a:cs typeface="Georgia"/>
            </a:endParaRPr>
          </a:p>
          <a:p>
            <a:pPr marL="12700" marR="32956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família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passa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por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uma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situação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insegurança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alimentar,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haver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indivíduos</a:t>
            </a:r>
            <a:r>
              <a:rPr sz="2400" spc="-5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desnutridos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obesos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ao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mesmo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tempo. 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Brasil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é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campeão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mundial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obesidade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crianças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mulheres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idade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fértil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70).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8415" y="4157598"/>
            <a:ext cx="544957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-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b="1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crianças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: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atrapalha</a:t>
            </a:r>
            <a:r>
              <a:rPr sz="2400" spc="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desenvolvimento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capacidades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memória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atenção,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leitura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aprendizagem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linguagens,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leva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mau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rendimento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escolar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(n.71).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8415" y="6352540"/>
            <a:ext cx="5114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-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Aumento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criminalidade</a:t>
            </a:r>
            <a:r>
              <a:rPr sz="2400" b="1" spc="-6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(n.76).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639445" algn="ctr">
              <a:lnSpc>
                <a:spcPct val="100000"/>
              </a:lnSpc>
              <a:spcBef>
                <a:spcPts val="2320"/>
              </a:spcBef>
            </a:pPr>
            <a:r>
              <a:rPr sz="5400" dirty="0">
                <a:latin typeface="Impact"/>
                <a:cs typeface="Impact"/>
              </a:rPr>
              <a:t>O</a:t>
            </a:r>
            <a:r>
              <a:rPr sz="5400" spc="-20" dirty="0">
                <a:latin typeface="Impact"/>
                <a:cs typeface="Impact"/>
              </a:rPr>
              <a:t> </a:t>
            </a:r>
            <a:r>
              <a:rPr sz="5400" dirty="0">
                <a:latin typeface="Impact"/>
                <a:cs typeface="Impact"/>
              </a:rPr>
              <a:t>QUE SE</a:t>
            </a:r>
            <a:r>
              <a:rPr sz="5400" spc="5" dirty="0">
                <a:latin typeface="Impact"/>
                <a:cs typeface="Impact"/>
              </a:rPr>
              <a:t> </a:t>
            </a:r>
            <a:r>
              <a:rPr sz="5400" dirty="0">
                <a:latin typeface="Impact"/>
                <a:cs typeface="Impact"/>
              </a:rPr>
              <a:t>TEM </a:t>
            </a:r>
            <a:r>
              <a:rPr sz="5400" spc="-10" dirty="0">
                <a:latin typeface="Impact"/>
                <a:cs typeface="Impact"/>
              </a:rPr>
              <a:t>FEITO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00371" y="2572067"/>
            <a:ext cx="6555105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025" indent="-187960">
              <a:lnSpc>
                <a:spcPct val="100000"/>
              </a:lnSpc>
              <a:spcBef>
                <a:spcPts val="100"/>
              </a:spcBef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Sociedade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São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Vicente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Paulo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(SSVP)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95);</a:t>
            </a:r>
            <a:endParaRPr sz="2400">
              <a:latin typeface="Georgia"/>
              <a:cs typeface="Georgia"/>
            </a:endParaRPr>
          </a:p>
          <a:p>
            <a:pPr marL="200025" indent="-187960">
              <a:lnSpc>
                <a:spcPct val="100000"/>
              </a:lnSpc>
              <a:spcBef>
                <a:spcPts val="5"/>
              </a:spcBef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Cáritas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Brasileira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96);</a:t>
            </a:r>
            <a:endParaRPr sz="2400">
              <a:latin typeface="Georgia"/>
              <a:cs typeface="Georgia"/>
            </a:endParaRPr>
          </a:p>
          <a:p>
            <a:pPr marL="200025" indent="-187960">
              <a:lnSpc>
                <a:spcPct val="100000"/>
              </a:lnSpc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Movimento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contra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Carestia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(MCC)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97);</a:t>
            </a:r>
            <a:endParaRPr sz="2400">
              <a:latin typeface="Georgia"/>
              <a:cs typeface="Georgia"/>
            </a:endParaRPr>
          </a:p>
          <a:p>
            <a:pPr marL="200025" indent="-187960">
              <a:lnSpc>
                <a:spcPct val="100000"/>
              </a:lnSpc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Pastoral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Criança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(n.98);</a:t>
            </a:r>
            <a:endParaRPr sz="2400">
              <a:latin typeface="Georgia"/>
              <a:cs typeface="Georgia"/>
            </a:endParaRPr>
          </a:p>
          <a:p>
            <a:pPr marL="200025" indent="-187960">
              <a:lnSpc>
                <a:spcPct val="100000"/>
              </a:lnSpc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Movimento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Trabalhadores</a:t>
            </a:r>
            <a:r>
              <a:rPr sz="2400" spc="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Rurais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Sem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Terra 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agricultura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familiar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99).</a:t>
            </a:r>
            <a:endParaRPr sz="2400">
              <a:latin typeface="Georgia"/>
              <a:cs typeface="Georgia"/>
            </a:endParaRPr>
          </a:p>
          <a:p>
            <a:pPr marL="12700" marR="26670" indent="187960">
              <a:lnSpc>
                <a:spcPct val="100000"/>
              </a:lnSpc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Economia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Solidária,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Economia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Comunhão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60" dirty="0">
                <a:solidFill>
                  <a:srgbClr val="894027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Economia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Francisco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Clara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103-111).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94830" y="2316479"/>
            <a:ext cx="4488815" cy="22352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897255">
              <a:lnSpc>
                <a:spcPts val="3020"/>
              </a:lnSpc>
              <a:spcBef>
                <a:spcPts val="480"/>
              </a:spcBef>
            </a:pP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Se</a:t>
            </a:r>
            <a:r>
              <a:rPr sz="2800" b="1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eu</a:t>
            </a:r>
            <a:r>
              <a:rPr sz="2800" b="1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tenho</a:t>
            </a:r>
            <a:r>
              <a:rPr sz="2800" b="1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fome,</a:t>
            </a:r>
            <a:r>
              <a:rPr sz="2800" b="1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spc="-50" dirty="0">
                <a:solidFill>
                  <a:srgbClr val="894027"/>
                </a:solidFill>
                <a:latin typeface="Georgia"/>
                <a:cs typeface="Georgia"/>
              </a:rPr>
              <a:t>o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problema</a:t>
            </a:r>
            <a:r>
              <a:rPr sz="2800" b="1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é </a:t>
            </a:r>
            <a:r>
              <a:rPr sz="2800" b="1" spc="-20" dirty="0">
                <a:solidFill>
                  <a:srgbClr val="894027"/>
                </a:solidFill>
                <a:latin typeface="Georgia"/>
                <a:cs typeface="Georgia"/>
              </a:rPr>
              <a:t>meu.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ts val="2810"/>
              </a:lnSpc>
            </a:pP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Se</a:t>
            </a:r>
            <a:r>
              <a:rPr sz="2800" b="1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meu</a:t>
            </a:r>
            <a:r>
              <a:rPr sz="2800" b="1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irmão</a:t>
            </a:r>
            <a:r>
              <a:rPr sz="2800" b="1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tem </a:t>
            </a:r>
            <a:r>
              <a:rPr sz="2800" b="1" spc="-10" dirty="0">
                <a:solidFill>
                  <a:srgbClr val="894027"/>
                </a:solidFill>
                <a:latin typeface="Georgia"/>
                <a:cs typeface="Georgia"/>
              </a:rPr>
              <a:t>fome,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ts val="3195"/>
              </a:lnSpc>
            </a:pP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800" b="1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problema</a:t>
            </a:r>
            <a:r>
              <a:rPr sz="2800" b="1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894027"/>
                </a:solidFill>
                <a:latin typeface="Georgia"/>
                <a:cs typeface="Georgia"/>
              </a:rPr>
              <a:t>é</a:t>
            </a:r>
            <a:r>
              <a:rPr sz="2800" b="1" spc="-10" dirty="0">
                <a:solidFill>
                  <a:srgbClr val="894027"/>
                </a:solidFill>
                <a:latin typeface="Georgia"/>
                <a:cs typeface="Georgia"/>
              </a:rPr>
              <a:t> nosso.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2800" dirty="0">
                <a:solidFill>
                  <a:srgbClr val="894027"/>
                </a:solidFill>
                <a:latin typeface="Georgia"/>
                <a:cs typeface="Georgia"/>
              </a:rPr>
              <a:t>Dom</a:t>
            </a:r>
            <a:r>
              <a:rPr sz="28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894027"/>
                </a:solidFill>
                <a:latin typeface="Georgia"/>
                <a:cs typeface="Georgia"/>
              </a:rPr>
              <a:t>Helder</a:t>
            </a:r>
            <a:r>
              <a:rPr sz="28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894027"/>
                </a:solidFill>
                <a:latin typeface="Georgia"/>
                <a:cs typeface="Georgia"/>
              </a:rPr>
              <a:t>Câmara</a:t>
            </a:r>
            <a:endParaRPr sz="280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01700" y="1027430"/>
            <a:ext cx="4739640" cy="4803140"/>
            <a:chOff x="901700" y="1027430"/>
            <a:chExt cx="4739640" cy="48031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4100" y="1179830"/>
              <a:ext cx="4434840" cy="449834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01700" y="1027430"/>
              <a:ext cx="4739640" cy="4803140"/>
            </a:xfrm>
            <a:custGeom>
              <a:avLst/>
              <a:gdLst/>
              <a:ahLst/>
              <a:cxnLst/>
              <a:rect l="l" t="t" r="r" b="b"/>
              <a:pathLst>
                <a:path w="4739640" h="4803140">
                  <a:moveTo>
                    <a:pt x="3319907" y="0"/>
                  </a:moveTo>
                  <a:lnTo>
                    <a:pt x="1419733" y="0"/>
                  </a:lnTo>
                  <a:lnTo>
                    <a:pt x="1404800" y="1474"/>
                  </a:lnTo>
                  <a:lnTo>
                    <a:pt x="1365885" y="22352"/>
                  </a:lnTo>
                  <a:lnTo>
                    <a:pt x="22313" y="1365885"/>
                  </a:lnTo>
                  <a:lnTo>
                    <a:pt x="1477" y="1404800"/>
                  </a:lnTo>
                  <a:lnTo>
                    <a:pt x="0" y="1419733"/>
                  </a:lnTo>
                  <a:lnTo>
                    <a:pt x="0" y="3383407"/>
                  </a:lnTo>
                  <a:lnTo>
                    <a:pt x="12799" y="3425680"/>
                  </a:lnTo>
                  <a:lnTo>
                    <a:pt x="1365885" y="4780813"/>
                  </a:lnTo>
                  <a:lnTo>
                    <a:pt x="1404800" y="4801662"/>
                  </a:lnTo>
                  <a:lnTo>
                    <a:pt x="1419733" y="4803140"/>
                  </a:lnTo>
                  <a:lnTo>
                    <a:pt x="3319907" y="4803140"/>
                  </a:lnTo>
                  <a:lnTo>
                    <a:pt x="3362180" y="4790334"/>
                  </a:lnTo>
                  <a:lnTo>
                    <a:pt x="3381908" y="4772660"/>
                  </a:lnTo>
                  <a:lnTo>
                    <a:pt x="1419733" y="4772660"/>
                  </a:lnTo>
                  <a:lnTo>
                    <a:pt x="1410799" y="4771771"/>
                  </a:lnTo>
                  <a:lnTo>
                    <a:pt x="43865" y="3415665"/>
                  </a:lnTo>
                  <a:lnTo>
                    <a:pt x="30480" y="3383407"/>
                  </a:lnTo>
                  <a:lnTo>
                    <a:pt x="30480" y="1419733"/>
                  </a:lnTo>
                  <a:lnTo>
                    <a:pt x="1387475" y="43815"/>
                  </a:lnTo>
                  <a:lnTo>
                    <a:pt x="1419733" y="30480"/>
                  </a:lnTo>
                  <a:lnTo>
                    <a:pt x="3381882" y="30480"/>
                  </a:lnTo>
                  <a:lnTo>
                    <a:pt x="3373754" y="22352"/>
                  </a:lnTo>
                  <a:lnTo>
                    <a:pt x="3362180" y="12805"/>
                  </a:lnTo>
                  <a:lnTo>
                    <a:pt x="3349069" y="5794"/>
                  </a:lnTo>
                  <a:lnTo>
                    <a:pt x="3334839" y="1474"/>
                  </a:lnTo>
                  <a:lnTo>
                    <a:pt x="3319907" y="0"/>
                  </a:lnTo>
                  <a:close/>
                </a:path>
                <a:path w="4739640" h="4803140">
                  <a:moveTo>
                    <a:pt x="3381882" y="30480"/>
                  </a:moveTo>
                  <a:lnTo>
                    <a:pt x="3319907" y="30480"/>
                  </a:lnTo>
                  <a:lnTo>
                    <a:pt x="3328840" y="31367"/>
                  </a:lnTo>
                  <a:lnTo>
                    <a:pt x="3337369" y="33956"/>
                  </a:lnTo>
                  <a:lnTo>
                    <a:pt x="4695825" y="1387475"/>
                  </a:lnTo>
                  <a:lnTo>
                    <a:pt x="4709160" y="1419733"/>
                  </a:lnTo>
                  <a:lnTo>
                    <a:pt x="4709160" y="3383407"/>
                  </a:lnTo>
                  <a:lnTo>
                    <a:pt x="3352165" y="4759261"/>
                  </a:lnTo>
                  <a:lnTo>
                    <a:pt x="3319907" y="4772660"/>
                  </a:lnTo>
                  <a:lnTo>
                    <a:pt x="3381908" y="4772660"/>
                  </a:lnTo>
                  <a:lnTo>
                    <a:pt x="4717288" y="3437255"/>
                  </a:lnTo>
                  <a:lnTo>
                    <a:pt x="4738165" y="3398339"/>
                  </a:lnTo>
                  <a:lnTo>
                    <a:pt x="4739640" y="3383407"/>
                  </a:lnTo>
                  <a:lnTo>
                    <a:pt x="4739640" y="1419733"/>
                  </a:lnTo>
                  <a:lnTo>
                    <a:pt x="4738165" y="1404800"/>
                  </a:lnTo>
                  <a:lnTo>
                    <a:pt x="4733845" y="1390570"/>
                  </a:lnTo>
                  <a:lnTo>
                    <a:pt x="4726834" y="1377459"/>
                  </a:lnTo>
                  <a:lnTo>
                    <a:pt x="4717288" y="1365885"/>
                  </a:lnTo>
                  <a:lnTo>
                    <a:pt x="3381882" y="30480"/>
                  </a:lnTo>
                  <a:close/>
                </a:path>
                <a:path w="4739640" h="4803140">
                  <a:moveTo>
                    <a:pt x="3323971" y="60960"/>
                  </a:moveTo>
                  <a:lnTo>
                    <a:pt x="1415669" y="60960"/>
                  </a:lnTo>
                  <a:lnTo>
                    <a:pt x="1411858" y="62611"/>
                  </a:lnTo>
                  <a:lnTo>
                    <a:pt x="1408938" y="65405"/>
                  </a:lnTo>
                  <a:lnTo>
                    <a:pt x="65417" y="1408938"/>
                  </a:lnTo>
                  <a:lnTo>
                    <a:pt x="62560" y="1411859"/>
                  </a:lnTo>
                  <a:lnTo>
                    <a:pt x="60959" y="1415669"/>
                  </a:lnTo>
                  <a:lnTo>
                    <a:pt x="60959" y="3387471"/>
                  </a:lnTo>
                  <a:lnTo>
                    <a:pt x="1408938" y="4737709"/>
                  </a:lnTo>
                  <a:lnTo>
                    <a:pt x="1415669" y="4742180"/>
                  </a:lnTo>
                  <a:lnTo>
                    <a:pt x="3323971" y="4742180"/>
                  </a:lnTo>
                  <a:lnTo>
                    <a:pt x="3327780" y="4740567"/>
                  </a:lnTo>
                  <a:lnTo>
                    <a:pt x="3330702" y="4737709"/>
                  </a:lnTo>
                  <a:lnTo>
                    <a:pt x="3417673" y="4650740"/>
                  </a:lnTo>
                  <a:lnTo>
                    <a:pt x="1451356" y="4650740"/>
                  </a:lnTo>
                  <a:lnTo>
                    <a:pt x="152400" y="3351784"/>
                  </a:lnTo>
                  <a:lnTo>
                    <a:pt x="152400" y="1451356"/>
                  </a:lnTo>
                  <a:lnTo>
                    <a:pt x="1451356" y="152400"/>
                  </a:lnTo>
                  <a:lnTo>
                    <a:pt x="3417696" y="152400"/>
                  </a:lnTo>
                  <a:lnTo>
                    <a:pt x="3330702" y="65405"/>
                  </a:lnTo>
                  <a:lnTo>
                    <a:pt x="3327780" y="62611"/>
                  </a:lnTo>
                  <a:lnTo>
                    <a:pt x="3323971" y="60960"/>
                  </a:lnTo>
                  <a:close/>
                </a:path>
                <a:path w="4739640" h="4803140">
                  <a:moveTo>
                    <a:pt x="3417696" y="152400"/>
                  </a:moveTo>
                  <a:lnTo>
                    <a:pt x="3288284" y="152400"/>
                  </a:lnTo>
                  <a:lnTo>
                    <a:pt x="4587240" y="1451356"/>
                  </a:lnTo>
                  <a:lnTo>
                    <a:pt x="4587240" y="3351784"/>
                  </a:lnTo>
                  <a:lnTo>
                    <a:pt x="3288284" y="4650740"/>
                  </a:lnTo>
                  <a:lnTo>
                    <a:pt x="3417673" y="4650740"/>
                  </a:lnTo>
                  <a:lnTo>
                    <a:pt x="4674235" y="3394202"/>
                  </a:lnTo>
                  <a:lnTo>
                    <a:pt x="4677029" y="3391281"/>
                  </a:lnTo>
                  <a:lnTo>
                    <a:pt x="4678680" y="3387471"/>
                  </a:lnTo>
                  <a:lnTo>
                    <a:pt x="4678680" y="1415669"/>
                  </a:lnTo>
                  <a:lnTo>
                    <a:pt x="4677029" y="1411859"/>
                  </a:lnTo>
                  <a:lnTo>
                    <a:pt x="4674235" y="1408938"/>
                  </a:lnTo>
                  <a:lnTo>
                    <a:pt x="3417696" y="152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1515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173696"/>
            <a:ext cx="6096000" cy="1059264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317500" rIns="0" bIns="0" rtlCol="0">
            <a:spAutoFit/>
          </a:bodyPr>
          <a:lstStyle/>
          <a:p>
            <a:pPr marL="2957195">
              <a:lnSpc>
                <a:spcPct val="100000"/>
              </a:lnSpc>
              <a:spcBef>
                <a:spcPts val="2500"/>
              </a:spcBef>
            </a:pPr>
            <a:r>
              <a:rPr lang="pt-BR" sz="4800" dirty="0">
                <a:latin typeface="Impact"/>
                <a:cs typeface="Impact"/>
              </a:rPr>
              <a:t>ORAÇÃO</a:t>
            </a:r>
            <a:endParaRPr sz="4800" dirty="0">
              <a:latin typeface="Impact"/>
              <a:cs typeface="Impact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E0195F-0A81-CD92-4AC7-6F51F7C2837C}"/>
              </a:ext>
            </a:extLst>
          </p:cNvPr>
          <p:cNvSpPr txBox="1"/>
          <p:nvPr/>
        </p:nvSpPr>
        <p:spPr>
          <a:xfrm>
            <a:off x="152400" y="1500847"/>
            <a:ext cx="115062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Pai de bondade, ao ver a multidão faminta, vosso </a:t>
            </a:r>
            <a:r>
              <a:rPr lang="pt-BR" sz="2800" b="1" dirty="0"/>
              <a:t>FILHO</a:t>
            </a:r>
            <a:r>
              <a:rPr lang="pt-BR" sz="2800" dirty="0"/>
              <a:t> se encheu de compaixão, abençoou, repartiu cinco pães e dois peixes e nos ensinou: “dai-lhes vós mesmos de comer”.</a:t>
            </a:r>
          </a:p>
          <a:p>
            <a:r>
              <a:rPr lang="pt-BR" sz="2800" dirty="0"/>
              <a:t>Confiantes na ação do </a:t>
            </a:r>
            <a:r>
              <a:rPr lang="pt-BR" sz="2800" b="1" dirty="0"/>
              <a:t>ESPÍRITO SANTO, </a:t>
            </a:r>
            <a:r>
              <a:rPr lang="pt-BR" sz="2800" dirty="0"/>
              <a:t>nós vos pedimos:</a:t>
            </a:r>
          </a:p>
          <a:p>
            <a:r>
              <a:rPr lang="pt-BR" sz="2800" b="1" dirty="0"/>
              <a:t>INSPIRAI-NOS </a:t>
            </a:r>
            <a:r>
              <a:rPr lang="pt-BR" sz="2800" dirty="0"/>
              <a:t>o sonho de um mundo novo, de diálogo, justiça, igualdade e paz,</a:t>
            </a:r>
          </a:p>
          <a:p>
            <a:r>
              <a:rPr lang="pt-BR" sz="2800" b="1" dirty="0"/>
              <a:t>AJUDAI-NOS </a:t>
            </a:r>
            <a:r>
              <a:rPr lang="pt-BR" sz="2800" dirty="0"/>
              <a:t>a promover uma sociedade mais solidária, sem fome, pobreza, violência e guerra,</a:t>
            </a:r>
          </a:p>
          <a:p>
            <a:r>
              <a:rPr lang="pt-BR" sz="2800" b="1" dirty="0"/>
              <a:t>LIVRAI-NOS </a:t>
            </a:r>
            <a:r>
              <a:rPr lang="pt-BR" sz="2800" dirty="0"/>
              <a:t>do pecado da indiferença com a vida, </a:t>
            </a:r>
          </a:p>
          <a:p>
            <a:r>
              <a:rPr lang="pt-BR" sz="2800" dirty="0"/>
              <a:t>Que </a:t>
            </a:r>
            <a:r>
              <a:rPr lang="pt-BR" sz="2800" b="1" dirty="0"/>
              <a:t>MARIA, </a:t>
            </a:r>
            <a:r>
              <a:rPr lang="pt-BR" sz="2800" dirty="0"/>
              <a:t>nossa Mãe, interceda por nós para acolhermos Jesus Cristo em cada pessoa, sobretudo nas abandonadas, esquecidas e famintas. </a:t>
            </a:r>
            <a:r>
              <a:rPr lang="pt-BR" sz="2800" b="1" dirty="0"/>
              <a:t>Amém!</a:t>
            </a:r>
          </a:p>
          <a:p>
            <a:endParaRPr lang="pt-BR" b="1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209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317500" rIns="0" bIns="0" rtlCol="0">
            <a:spAutoFit/>
          </a:bodyPr>
          <a:lstStyle/>
          <a:p>
            <a:pPr marL="2957195">
              <a:lnSpc>
                <a:spcPct val="100000"/>
              </a:lnSpc>
              <a:spcBef>
                <a:spcPts val="2500"/>
              </a:spcBef>
            </a:pPr>
            <a:r>
              <a:rPr sz="5400" spc="-10" dirty="0">
                <a:latin typeface="Impact"/>
                <a:cs typeface="Impact"/>
              </a:rPr>
              <a:t>QUARESMA</a:t>
            </a:r>
            <a:endParaRPr sz="5400" dirty="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702" y="2745104"/>
            <a:ext cx="3322954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“E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nossa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conversão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quaresmal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deve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desenvolver-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</a:t>
            </a:r>
            <a:r>
              <a:rPr sz="2400" spc="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como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realização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vontade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Deus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modo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pessoal, comunitário-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eclesial</a:t>
            </a:r>
            <a:r>
              <a:rPr sz="2400" spc="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também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social”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(n.1).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05246" y="2284412"/>
            <a:ext cx="527494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OBJETIVOS</a:t>
            </a:r>
            <a:r>
              <a:rPr sz="2400" b="1" spc="-7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PERMANENTES</a:t>
            </a:r>
            <a:r>
              <a:rPr sz="2400" b="1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spc="-25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25" dirty="0">
                <a:solidFill>
                  <a:srgbClr val="894027"/>
                </a:solidFill>
                <a:latin typeface="Georgia"/>
                <a:cs typeface="Georgia"/>
              </a:rPr>
              <a:t>CF: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00">
              <a:latin typeface="Georgia"/>
              <a:cs typeface="Georgia"/>
            </a:endParaRPr>
          </a:p>
          <a:p>
            <a:pPr marL="12700" marR="268605" indent="363220">
              <a:lnSpc>
                <a:spcPct val="100000"/>
              </a:lnSpc>
              <a:spcBef>
                <a:spcPts val="5"/>
              </a:spcBef>
              <a:buFont typeface="Georgia"/>
              <a:buAutoNum type="arabicParenR"/>
              <a:tabLst>
                <a:tab pos="37592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Despertar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espírito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comunitário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cristão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busca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bem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comum;</a:t>
            </a:r>
            <a:endParaRPr sz="2400">
              <a:latin typeface="Georgia"/>
              <a:cs typeface="Georgia"/>
            </a:endParaRPr>
          </a:p>
          <a:p>
            <a:pPr marL="417830" indent="-405130">
              <a:lnSpc>
                <a:spcPts val="2880"/>
              </a:lnSpc>
              <a:buFont typeface="Georgia"/>
              <a:buAutoNum type="arabicParenR"/>
              <a:tabLst>
                <a:tab pos="41783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Educar</a:t>
            </a:r>
            <a:r>
              <a:rPr sz="2400" spc="-5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para 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vida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fraternidade;</a:t>
            </a:r>
            <a:endParaRPr sz="2400">
              <a:latin typeface="Georgia"/>
              <a:cs typeface="Georgia"/>
            </a:endParaRPr>
          </a:p>
          <a:p>
            <a:pPr marL="12700" marR="425450" indent="405130">
              <a:lnSpc>
                <a:spcPct val="100000"/>
              </a:lnSpc>
              <a:buFont typeface="Georgia"/>
              <a:buAutoNum type="arabicParenR"/>
              <a:tabLst>
                <a:tab pos="41783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Renovar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consciência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da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responsabilidade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todos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pela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ação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evangelizadora,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vista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uma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sociedade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justa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solidária.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2).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3709035">
              <a:lnSpc>
                <a:spcPct val="100000"/>
              </a:lnSpc>
              <a:spcBef>
                <a:spcPts val="2320"/>
              </a:spcBef>
            </a:pPr>
            <a:r>
              <a:rPr sz="5400" dirty="0">
                <a:latin typeface="Impact"/>
                <a:cs typeface="Impact"/>
              </a:rPr>
              <a:t>CF</a:t>
            </a:r>
            <a:r>
              <a:rPr sz="5400" spc="-15" dirty="0">
                <a:latin typeface="Impact"/>
                <a:cs typeface="Impact"/>
              </a:rPr>
              <a:t> </a:t>
            </a:r>
            <a:r>
              <a:rPr sz="5400" spc="-20" dirty="0">
                <a:latin typeface="Impact"/>
                <a:cs typeface="Impact"/>
              </a:rPr>
              <a:t>2023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7672" y="2103754"/>
            <a:ext cx="2289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Objetivo</a:t>
            </a:r>
            <a:r>
              <a:rPr sz="2400" b="1" spc="-20" dirty="0">
                <a:solidFill>
                  <a:srgbClr val="FFFFFF"/>
                </a:solidFill>
                <a:latin typeface="Georgia"/>
                <a:cs typeface="Georgia"/>
              </a:rPr>
              <a:t> Geral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672" y="2835275"/>
            <a:ext cx="347281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Sensibilizar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sociedade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Igreja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enfrentarem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flagelo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fome,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sofrido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por uma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multidão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irmãos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irmãs,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por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meio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compromissos</a:t>
            </a:r>
            <a:r>
              <a:rPr sz="24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que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transformem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esta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realidade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partir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Evangelho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Jesus Cristo.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0626" y="2063686"/>
            <a:ext cx="33407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Objetivos</a:t>
            </a:r>
            <a:r>
              <a:rPr sz="2400" b="1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spc="-10" dirty="0">
                <a:solidFill>
                  <a:srgbClr val="894027"/>
                </a:solidFill>
                <a:latin typeface="Georgia"/>
                <a:cs typeface="Georgia"/>
              </a:rPr>
              <a:t>Específicos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0626" y="2795904"/>
            <a:ext cx="7609840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955" indent="2870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9972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Compreender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realidade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fome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à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luz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fé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Jesus Cristo;</a:t>
            </a:r>
            <a:endParaRPr sz="2400">
              <a:latin typeface="Georgia"/>
              <a:cs typeface="Georgia"/>
            </a:endParaRPr>
          </a:p>
          <a:p>
            <a:pPr marL="337820" indent="-325755">
              <a:lnSpc>
                <a:spcPct val="100000"/>
              </a:lnSpc>
              <a:buAutoNum type="arabicPeriod"/>
              <a:tabLst>
                <a:tab pos="338455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Desvelar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causas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estruturais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fome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Brasil;</a:t>
            </a:r>
            <a:endParaRPr sz="2400">
              <a:latin typeface="Georgia"/>
              <a:cs typeface="Georgia"/>
            </a:endParaRPr>
          </a:p>
          <a:p>
            <a:pPr marL="336550" indent="-324485">
              <a:lnSpc>
                <a:spcPct val="100000"/>
              </a:lnSpc>
              <a:buAutoNum type="arabicPeriod"/>
              <a:tabLst>
                <a:tab pos="337185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Indicar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as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contradições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uma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economia que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mata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pela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fome;</a:t>
            </a:r>
            <a:endParaRPr sz="2400">
              <a:latin typeface="Georgia"/>
              <a:cs typeface="Georgia"/>
            </a:endParaRPr>
          </a:p>
          <a:p>
            <a:pPr marL="12700" marR="5080" indent="328295">
              <a:lnSpc>
                <a:spcPct val="100000"/>
              </a:lnSpc>
              <a:buAutoNum type="arabicPeriod" startAt="4"/>
              <a:tabLst>
                <a:tab pos="340995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Aprofundar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conhecimento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compreensão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das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exigências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evangélicas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éticas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superação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miséria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fome;</a:t>
            </a:r>
            <a:endParaRPr sz="2400">
              <a:latin typeface="Georgia"/>
              <a:cs typeface="Georgia"/>
            </a:endParaRPr>
          </a:p>
          <a:p>
            <a:pPr marL="12700" marR="612140" indent="317500">
              <a:lnSpc>
                <a:spcPct val="100000"/>
              </a:lnSpc>
              <a:buAutoNum type="arabicPeriod" startAt="4"/>
              <a:tabLst>
                <a:tab pos="33020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Acolher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imperativo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Palavra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Deus,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nos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conduz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compromisso</a:t>
            </a:r>
            <a:r>
              <a:rPr sz="2400" spc="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à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corresponsabilidade fraterna;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3709035">
              <a:lnSpc>
                <a:spcPct val="100000"/>
              </a:lnSpc>
              <a:spcBef>
                <a:spcPts val="2320"/>
              </a:spcBef>
            </a:pPr>
            <a:r>
              <a:rPr sz="5400" dirty="0">
                <a:latin typeface="Impact"/>
                <a:cs typeface="Impact"/>
              </a:rPr>
              <a:t>CF</a:t>
            </a:r>
            <a:r>
              <a:rPr sz="5400" spc="-15" dirty="0">
                <a:latin typeface="Impact"/>
                <a:cs typeface="Impact"/>
              </a:rPr>
              <a:t> </a:t>
            </a:r>
            <a:r>
              <a:rPr sz="5400" spc="-20" dirty="0">
                <a:latin typeface="Impact"/>
                <a:cs typeface="Impact"/>
              </a:rPr>
              <a:t>2023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7672" y="2103754"/>
            <a:ext cx="2289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Georgia"/>
                <a:cs typeface="Georgia"/>
              </a:rPr>
              <a:t>Objetivo</a:t>
            </a:r>
            <a:r>
              <a:rPr sz="2400" b="1" spc="-20" dirty="0">
                <a:solidFill>
                  <a:srgbClr val="FFFFFF"/>
                </a:solidFill>
                <a:latin typeface="Georgia"/>
                <a:cs typeface="Georgia"/>
              </a:rPr>
              <a:t> Geral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672" y="2835275"/>
            <a:ext cx="347281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Sensibilizar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sociedade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Igreja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enfrentarem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flagelo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fome,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sofrido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por uma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multidão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irmãos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irmãs,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por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meio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compromissos</a:t>
            </a:r>
            <a:r>
              <a:rPr sz="2400" spc="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que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transformem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esta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realidade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partir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Evangelho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Jesus Cristo.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03978" y="2023745"/>
            <a:ext cx="3341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Objetivos</a:t>
            </a:r>
            <a:r>
              <a:rPr sz="2400" b="1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spc="-10" dirty="0">
                <a:solidFill>
                  <a:srgbClr val="894027"/>
                </a:solidFill>
                <a:latin typeface="Georgia"/>
                <a:cs typeface="Georgia"/>
              </a:rPr>
              <a:t>Específicos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03978" y="2754947"/>
            <a:ext cx="759587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034" indent="328930" algn="just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34163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Investir</a:t>
            </a:r>
            <a:r>
              <a:rPr sz="2400" spc="-6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esforços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concretos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iniciativas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individuais,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comunitárias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sociais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levem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à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superação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miséria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fome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Brasil;</a:t>
            </a:r>
            <a:endParaRPr sz="2400" dirty="0">
              <a:latin typeface="Georgia"/>
              <a:cs typeface="Georgia"/>
            </a:endParaRPr>
          </a:p>
          <a:p>
            <a:pPr marL="12700" marR="670560" indent="308610">
              <a:lnSpc>
                <a:spcPct val="100000"/>
              </a:lnSpc>
              <a:spcBef>
                <a:spcPts val="5"/>
              </a:spcBef>
              <a:buAutoNum type="arabicPeriod" startAt="6"/>
              <a:tabLst>
                <a:tab pos="32131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Estimular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iniciativas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agricultura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familiar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agroecológica 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produção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alimentos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saudáveis;</a:t>
            </a:r>
            <a:endParaRPr sz="2400" dirty="0">
              <a:latin typeface="Georgia"/>
              <a:cs typeface="Georgia"/>
            </a:endParaRPr>
          </a:p>
          <a:p>
            <a:pPr marL="12700" marR="5080" indent="336550">
              <a:lnSpc>
                <a:spcPct val="100000"/>
              </a:lnSpc>
              <a:buAutoNum type="arabicPeriod" startAt="6"/>
              <a:tabLst>
                <a:tab pos="34925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Reconhecer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fomentar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iniciativas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conjuntas</a:t>
            </a:r>
            <a:r>
              <a:rPr sz="2400" spc="-5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entre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comunidade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fé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outras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instituições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sociedade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civil organizada;</a:t>
            </a:r>
            <a:endParaRPr sz="2400" dirty="0">
              <a:latin typeface="Georgia"/>
              <a:cs typeface="Georgia"/>
            </a:endParaRPr>
          </a:p>
          <a:p>
            <a:pPr marL="12700" marR="170180" indent="328295">
              <a:lnSpc>
                <a:spcPct val="100000"/>
              </a:lnSpc>
              <a:buAutoNum type="arabicPeriod" startAt="6"/>
              <a:tabLst>
                <a:tab pos="340995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Mobilizar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sociedade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para que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haja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uma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sólida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política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alimentação no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Brasil,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garantindo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todos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tenham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vida.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128514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3709035">
              <a:lnSpc>
                <a:spcPct val="100000"/>
              </a:lnSpc>
              <a:spcBef>
                <a:spcPts val="2320"/>
              </a:spcBef>
            </a:pPr>
            <a:r>
              <a:rPr lang="pt-BR" sz="5400" dirty="0">
                <a:latin typeface="Impact"/>
                <a:cs typeface="Impact"/>
              </a:rPr>
              <a:t>O cartaz</a:t>
            </a:r>
            <a:endParaRPr sz="5400" dirty="0">
              <a:latin typeface="Impact"/>
              <a:cs typeface="Impac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0F140B-4540-8C51-7E4E-730CBFB0CD9A}"/>
              </a:ext>
            </a:extLst>
          </p:cNvPr>
          <p:cNvSpPr txBox="1"/>
          <p:nvPr/>
        </p:nvSpPr>
        <p:spPr>
          <a:xfrm>
            <a:off x="609600" y="2133600"/>
            <a:ext cx="1066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O cartaz traz em primeiro plano o mapa do Brasil, país considerado o celeiro </a:t>
            </a:r>
            <a:r>
              <a:rPr lang="pt-BR" sz="2800" b="0" i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do mundo: 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"o arroz e o feijão, alimento do povo, passam pelas mãos de homens e mulheres que sabem que a solução do problema da miséria e da fome não está somente nos recursos financeiros, mas na vida fraterna"</a:t>
            </a:r>
            <a:endParaRPr lang="pt-BR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0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2417445">
              <a:lnSpc>
                <a:spcPct val="100000"/>
              </a:lnSpc>
              <a:spcBef>
                <a:spcPts val="2320"/>
              </a:spcBef>
            </a:pPr>
            <a:r>
              <a:rPr sz="5400" spc="-10" dirty="0">
                <a:latin typeface="Impact"/>
                <a:cs typeface="Impact"/>
              </a:rPr>
              <a:t>INTRODUÇÃO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7672" y="2469515"/>
            <a:ext cx="491490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“Na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sociedade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humana,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é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uma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tragédia,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um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escândalo,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é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endParaRPr sz="24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negação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própria existência.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‘Na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verdade,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alimento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para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ser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humano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não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constitui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somente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uma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necessidade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natural, mas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representa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ainda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um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fator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cultural,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porque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é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veículo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relações entre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as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pessoas,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é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um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princípio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aliança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comunhão’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”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(n.5).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9551" y="2451480"/>
            <a:ext cx="565721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“Para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humanidade,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fome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não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é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só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uma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tragédia,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mas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também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uma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vergonha.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Em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grande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parte,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é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provocada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por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uma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distribuição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desigual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dos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frutos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terra,</a:t>
            </a:r>
            <a:r>
              <a:rPr sz="2400" spc="60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à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qual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acrescentam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falta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investimentos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no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setor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agrícola,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as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consequências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das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mudanças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climáticas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aumento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conflitos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várias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regiões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planeta.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Por</a:t>
            </a:r>
            <a:r>
              <a:rPr sz="2400" spc="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outro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lado,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descartam-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se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toneladas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alimentos”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(n.6).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2417445">
              <a:lnSpc>
                <a:spcPct val="100000"/>
              </a:lnSpc>
              <a:spcBef>
                <a:spcPts val="2320"/>
              </a:spcBef>
            </a:pPr>
            <a:r>
              <a:rPr sz="5400" spc="-10" dirty="0">
                <a:latin typeface="Impact"/>
                <a:cs typeface="Impact"/>
              </a:rPr>
              <a:t>INTRODUÇÃO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322" y="1893823"/>
            <a:ext cx="557720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“A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é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repudiada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por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afrontar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direta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imediatamente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todos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princípios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fundamentais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Doutrina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Social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Igreja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(DSI),</a:t>
            </a:r>
            <a:r>
              <a:rPr sz="24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destacando-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aquele</a:t>
            </a:r>
            <a:r>
              <a:rPr sz="24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destinação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universal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dos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bens,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(...)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Assim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sendo,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uso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egoísta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exclusivista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das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riquezas,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esquecendo-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irmãos,</a:t>
            </a:r>
            <a:r>
              <a:rPr sz="24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não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é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compatível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fé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cristã”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(...).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Não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reconhece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forma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prática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dignidade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integral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pessoas,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não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considera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primazia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bem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comum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como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conjunto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todos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bens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necessários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para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cada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pessoa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realizar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7060" y="1902840"/>
            <a:ext cx="5436235" cy="478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humanamente,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além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gerar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toda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uma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conjuntura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faz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com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que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pessoa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em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situação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fome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esteja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menores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condições</a:t>
            </a:r>
            <a:r>
              <a:rPr sz="2400" spc="-4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participação,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(...)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correndo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risco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reduzir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solidariedade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ao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assistencialismo”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7).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Georgia"/>
              <a:cs typeface="Georgia"/>
            </a:endParaRPr>
          </a:p>
          <a:p>
            <a:pPr marL="12700" marR="106045">
              <a:lnSpc>
                <a:spcPct val="100000"/>
              </a:lnSpc>
              <a:tabLst>
                <a:tab pos="2390140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Além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disso,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Alimentação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Adequada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é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um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894027"/>
                </a:solidFill>
                <a:latin typeface="Georgia"/>
                <a:cs typeface="Georgia"/>
              </a:rPr>
              <a:t>Direito Humano</a:t>
            </a:r>
            <a:r>
              <a:rPr sz="2400" b="1" spc="-5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33-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39):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“não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podem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ser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tirados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nem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cedidos voluntariamente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	por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ninguém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são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anteriores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às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legislações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nacional,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estadual</a:t>
            </a:r>
            <a:r>
              <a:rPr sz="2400" spc="-5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ou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municipal”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(n.33).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250"/>
            <a:ext cx="6170168" cy="14698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74650"/>
            <a:ext cx="6096000" cy="1370330"/>
          </a:xfrm>
          <a:prstGeom prst="rect">
            <a:avLst/>
          </a:prstGeom>
          <a:solidFill>
            <a:srgbClr val="894027"/>
          </a:solidFill>
        </p:spPr>
        <p:txBody>
          <a:bodyPr vert="horz" wrap="square" lIns="0" tIns="294640" rIns="0" bIns="0" rtlCol="0">
            <a:spAutoFit/>
          </a:bodyPr>
          <a:lstStyle/>
          <a:p>
            <a:pPr marL="3282315">
              <a:lnSpc>
                <a:spcPct val="100000"/>
              </a:lnSpc>
              <a:spcBef>
                <a:spcPts val="2320"/>
              </a:spcBef>
            </a:pPr>
            <a:r>
              <a:rPr sz="5400" spc="-10" dirty="0">
                <a:latin typeface="Impact"/>
                <a:cs typeface="Impact"/>
              </a:rPr>
              <a:t>NÚMEROS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707" y="2368296"/>
            <a:ext cx="5325110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5605" indent="187960">
              <a:lnSpc>
                <a:spcPct val="100000"/>
              </a:lnSpc>
              <a:spcBef>
                <a:spcPts val="100"/>
              </a:spcBef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80%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humanidade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vive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20%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recursos</a:t>
            </a:r>
            <a:r>
              <a:rPr sz="2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(n.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28);</a:t>
            </a:r>
            <a:endParaRPr sz="2400">
              <a:latin typeface="Georgia"/>
              <a:cs typeface="Georgia"/>
            </a:endParaRPr>
          </a:p>
          <a:p>
            <a:pPr marL="12700" marR="5080" indent="187960">
              <a:lnSpc>
                <a:spcPct val="100000"/>
              </a:lnSpc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125,2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milhões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brasileiros</a:t>
            </a:r>
            <a:r>
              <a:rPr sz="24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nunca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sabem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quando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terão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próxima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refeição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(n.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31);</a:t>
            </a:r>
            <a:endParaRPr sz="2400">
              <a:latin typeface="Georgia"/>
              <a:cs typeface="Georgia"/>
            </a:endParaRPr>
          </a:p>
          <a:p>
            <a:pPr marL="12700" marR="35560" indent="187960">
              <a:lnSpc>
                <a:spcPct val="100000"/>
              </a:lnSpc>
              <a:buChar char="-"/>
              <a:tabLst>
                <a:tab pos="20066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“Em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abril</a:t>
            </a:r>
            <a:r>
              <a:rPr sz="24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2022,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apenas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41,3%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dos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domicílios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brasileiros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tinha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seus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moradores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em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Segurança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Alimentar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(SA)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33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58,1%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viviam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em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algum</a:t>
            </a:r>
            <a:r>
              <a:rPr sz="2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nível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Insegurança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Alimentar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(IA),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dos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quais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15,5%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conviviam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com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 fome.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2870" y="1247521"/>
            <a:ext cx="555371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253865" algn="l"/>
              </a:tabLst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números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absolutos,</a:t>
            </a:r>
            <a:r>
              <a:rPr sz="2400" spc="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isso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significa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que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do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total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211,7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milhões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brasileiros</a:t>
            </a:r>
            <a:r>
              <a:rPr sz="2400" spc="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894027"/>
                </a:solidFill>
                <a:latin typeface="Georgia"/>
                <a:cs typeface="Georgia"/>
              </a:rPr>
              <a:t>e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brasileiras, 125,2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milhões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convivem</a:t>
            </a:r>
            <a:r>
              <a:rPr sz="2400" spc="-3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com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alguma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Insegurança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Alimentar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(leve,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moderada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ou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grave),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dentre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os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quais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mais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33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milhões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pessoas</a:t>
            </a:r>
            <a:r>
              <a:rPr sz="2400" spc="60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enfrentam</a:t>
            </a:r>
            <a:r>
              <a:rPr sz="2400" spc="-4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fome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em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nosso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País.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894027"/>
                </a:solidFill>
                <a:latin typeface="Georgia"/>
                <a:cs typeface="Georgia"/>
              </a:rPr>
              <a:t>São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15,5%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população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brasileira!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	É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como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2870" y="4173537"/>
            <a:ext cx="52679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se</a:t>
            </a:r>
            <a:r>
              <a:rPr sz="2400" spc="-3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todos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os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habitantes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das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sete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maiores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2870" y="6002654"/>
            <a:ext cx="10318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(n.</a:t>
            </a:r>
            <a:r>
              <a:rPr sz="2400" spc="-1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40).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7470" y="4352290"/>
            <a:ext cx="5857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aseline="-34722" dirty="0">
                <a:solidFill>
                  <a:srgbClr val="894027"/>
                </a:solidFill>
                <a:latin typeface="Georgia"/>
                <a:cs typeface="Georgia"/>
              </a:rPr>
              <a:t>cidades</a:t>
            </a:r>
            <a:r>
              <a:rPr sz="3600" spc="-60" baseline="-34722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3600" baseline="-34722" dirty="0">
                <a:solidFill>
                  <a:srgbClr val="894027"/>
                </a:solidFill>
                <a:latin typeface="Georgia"/>
                <a:cs typeface="Georgia"/>
              </a:rPr>
              <a:t>do</a:t>
            </a:r>
            <a:r>
              <a:rPr sz="3600" spc="-22" baseline="-34722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3600" baseline="-34722" dirty="0">
                <a:solidFill>
                  <a:srgbClr val="894027"/>
                </a:solidFill>
                <a:latin typeface="Georgia"/>
                <a:cs typeface="Georgia"/>
              </a:rPr>
              <a:t>Br</a:t>
            </a:r>
            <a:r>
              <a:rPr sz="3600" spc="-1012" baseline="-34722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1800" spc="-345" dirty="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r>
              <a:rPr sz="3600" spc="-1042" baseline="-34722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1800" spc="-8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3600" spc="-944" baseline="-34722" dirty="0">
                <a:solidFill>
                  <a:srgbClr val="894027"/>
                </a:solidFill>
                <a:latin typeface="Georgia"/>
                <a:cs typeface="Georgia"/>
              </a:rPr>
              <a:t>i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.</a:t>
            </a:r>
            <a:r>
              <a:rPr sz="1800" spc="-2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600" spc="-592" baseline="-34722" dirty="0">
                <a:solidFill>
                  <a:srgbClr val="894027"/>
                </a:solidFill>
                <a:latin typeface="Georgia"/>
                <a:cs typeface="Georgia"/>
              </a:rPr>
              <a:t>l</a:t>
            </a:r>
            <a:r>
              <a:rPr sz="1800" spc="-23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3600" spc="-1305" baseline="-34722" dirty="0">
                <a:solidFill>
                  <a:srgbClr val="894027"/>
                </a:solidFill>
                <a:latin typeface="Georgia"/>
                <a:cs typeface="Georgia"/>
              </a:rPr>
              <a:t>–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800" spc="-47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3600" spc="-1320" baseline="-34722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800" spc="-425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3600" spc="-1177" baseline="-34722" dirty="0">
                <a:solidFill>
                  <a:srgbClr val="894027"/>
                </a:solidFill>
                <a:latin typeface="Georgia"/>
                <a:cs typeface="Georgia"/>
              </a:rPr>
              <a:t>ã</a:t>
            </a:r>
            <a:r>
              <a:rPr sz="1800" spc="-135" dirty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3600" spc="-1739" baseline="-34722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800" spc="-2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3600" spc="-1897" baseline="-34722" dirty="0">
                <a:solidFill>
                  <a:srgbClr val="894027"/>
                </a:solidFill>
                <a:latin typeface="Georgia"/>
                <a:cs typeface="Georgia"/>
              </a:rPr>
              <a:t>P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800" spc="-28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3600" spc="-1395" baseline="-34722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800" spc="-101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3600" spc="-555" baseline="-34722" dirty="0">
                <a:solidFill>
                  <a:srgbClr val="894027"/>
                </a:solidFill>
                <a:latin typeface="Georgia"/>
                <a:cs typeface="Georgia"/>
              </a:rPr>
              <a:t>u</a:t>
            </a:r>
            <a:r>
              <a:rPr sz="1800" spc="-50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3600" baseline="-34722" dirty="0">
                <a:solidFill>
                  <a:srgbClr val="894027"/>
                </a:solidFill>
                <a:latin typeface="Georgia"/>
                <a:cs typeface="Georgia"/>
              </a:rPr>
              <a:t>l</a:t>
            </a:r>
            <a:r>
              <a:rPr sz="3600" spc="-1552" baseline="-34722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3600" spc="-975" baseline="-34722" dirty="0">
                <a:solidFill>
                  <a:srgbClr val="894027"/>
                </a:solidFill>
                <a:latin typeface="Georgia"/>
                <a:cs typeface="Georgia"/>
              </a:rPr>
              <a:t>,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8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acesso</a:t>
            </a:r>
            <a:r>
              <a:rPr sz="1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aos 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alime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2870" y="4702809"/>
            <a:ext cx="5749925" cy="59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0555">
              <a:lnSpc>
                <a:spcPts val="188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maior força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em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domicílios</a:t>
            </a:r>
            <a:r>
              <a:rPr sz="1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rurais,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eorgia"/>
                <a:cs typeface="Georgia"/>
              </a:rPr>
              <a:t>18,6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ts val="2600"/>
              </a:lnSpc>
            </a:pP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Rio</a:t>
            </a:r>
            <a:r>
              <a:rPr sz="2400" spc="-20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de</a:t>
            </a:r>
            <a:r>
              <a:rPr sz="2400" spc="-15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Jan</a:t>
            </a:r>
            <a:r>
              <a:rPr sz="2400" spc="-5" dirty="0">
                <a:solidFill>
                  <a:srgbClr val="894027"/>
                </a:solidFill>
                <a:latin typeface="Georgia"/>
                <a:cs typeface="Georgia"/>
              </a:rPr>
              <a:t>eir</a:t>
            </a:r>
            <a:r>
              <a:rPr sz="2400" spc="-515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700" spc="-540" baseline="1543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295" dirty="0">
                <a:solidFill>
                  <a:srgbClr val="894027"/>
                </a:solidFill>
                <a:latin typeface="Georgia"/>
                <a:cs typeface="Georgia"/>
              </a:rPr>
              <a:t>,</a:t>
            </a:r>
            <a:r>
              <a:rPr sz="2700" spc="-1072" baseline="1543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2400" spc="-415" dirty="0">
                <a:solidFill>
                  <a:srgbClr val="894027"/>
                </a:solidFill>
                <a:latin typeface="Georgia"/>
                <a:cs typeface="Georgia"/>
              </a:rPr>
              <a:t>B</a:t>
            </a:r>
            <a:r>
              <a:rPr sz="2700" spc="-547" baseline="1543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2400" spc="-625" dirty="0">
                <a:solidFill>
                  <a:srgbClr val="894027"/>
                </a:solidFill>
                <a:latin typeface="Georgia"/>
                <a:cs typeface="Georgia"/>
              </a:rPr>
              <a:t>r</a:t>
            </a:r>
            <a:r>
              <a:rPr sz="2700" spc="-375" baseline="1543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965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700" spc="-112" baseline="1543" dirty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2400" spc="-525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2700" spc="-450" baseline="1543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2400" spc="-409" dirty="0">
                <a:solidFill>
                  <a:srgbClr val="894027"/>
                </a:solidFill>
                <a:latin typeface="Georgia"/>
                <a:cs typeface="Georgia"/>
              </a:rPr>
              <a:t>í</a:t>
            </a:r>
            <a:r>
              <a:rPr sz="2700" spc="-847" baseline="1543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400" spc="-130" dirty="0">
                <a:solidFill>
                  <a:srgbClr val="894027"/>
                </a:solidFill>
                <a:latin typeface="Georgia"/>
                <a:cs typeface="Georgia"/>
              </a:rPr>
              <a:t>l</a:t>
            </a:r>
            <a:r>
              <a:rPr sz="2700" spc="-750" baseline="1543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2400" spc="-210" dirty="0">
                <a:solidFill>
                  <a:srgbClr val="894027"/>
                </a:solidFill>
                <a:latin typeface="Georgia"/>
                <a:cs typeface="Georgia"/>
              </a:rPr>
              <a:t>i</a:t>
            </a:r>
            <a:r>
              <a:rPr sz="2700" spc="-480" baseline="1543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2400" spc="-894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700" spc="-217" baseline="1543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2400" spc="-509" dirty="0">
                <a:solidFill>
                  <a:srgbClr val="894027"/>
                </a:solidFill>
                <a:latin typeface="Georgia"/>
                <a:cs typeface="Georgia"/>
              </a:rPr>
              <a:t>,</a:t>
            </a:r>
            <a:r>
              <a:rPr sz="2700" spc="-7" baseline="1543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2700" spc="-517" baseline="1543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2400" spc="-1000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2700" spc="-104" baseline="1543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2400" spc="-1145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700" baseline="1543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2700" spc="-472" baseline="1543" dirty="0">
                <a:solidFill>
                  <a:srgbClr val="FFFFFF"/>
                </a:solidFill>
                <a:latin typeface="Georgia"/>
                <a:cs typeface="Georgia"/>
              </a:rPr>
              <a:t>.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l</a:t>
            </a:r>
            <a:r>
              <a:rPr sz="2400" spc="-1135" dirty="0">
                <a:solidFill>
                  <a:srgbClr val="894027"/>
                </a:solidFill>
                <a:latin typeface="Georgia"/>
                <a:cs typeface="Georgia"/>
              </a:rPr>
              <a:t>v</a:t>
            </a:r>
            <a:r>
              <a:rPr sz="2700" spc="-67" baseline="1543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spc="-1170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2700" spc="-630" baseline="1543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2400" spc="-520" dirty="0">
                <a:solidFill>
                  <a:srgbClr val="894027"/>
                </a:solidFill>
                <a:latin typeface="Georgia"/>
                <a:cs typeface="Georgia"/>
              </a:rPr>
              <a:t>d</a:t>
            </a:r>
            <a:r>
              <a:rPr sz="2700" spc="-157" baseline="1543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2400" spc="-1195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2700" spc="-7" baseline="1543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700" spc="-630" baseline="1543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2400" spc="-570" dirty="0">
                <a:solidFill>
                  <a:srgbClr val="894027"/>
                </a:solidFill>
                <a:latin typeface="Georgia"/>
                <a:cs typeface="Georgia"/>
              </a:rPr>
              <a:t>r</a:t>
            </a:r>
            <a:r>
              <a:rPr sz="2700" spc="-1537" baseline="1543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2400" dirty="0">
                <a:solidFill>
                  <a:srgbClr val="894027"/>
                </a:solidFill>
                <a:latin typeface="Georgia"/>
                <a:cs typeface="Georgia"/>
              </a:rPr>
              <a:t>,</a:t>
            </a:r>
            <a:r>
              <a:rPr sz="2400" spc="-204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2700" baseline="1543" dirty="0">
                <a:solidFill>
                  <a:srgbClr val="FFFFFF"/>
                </a:solidFill>
                <a:latin typeface="Georgia"/>
                <a:cs typeface="Georgia"/>
              </a:rPr>
              <a:t>os</a:t>
            </a:r>
            <a:r>
              <a:rPr sz="2700" spc="37" baseline="1543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700" spc="-15" baseline="1543" dirty="0">
                <a:solidFill>
                  <a:srgbClr val="FFFFFF"/>
                </a:solidFill>
                <a:latin typeface="Georgia"/>
                <a:cs typeface="Georgia"/>
              </a:rPr>
              <a:t>geográfi</a:t>
            </a:r>
            <a:endParaRPr sz="2700" baseline="1543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89370" y="5175250"/>
            <a:ext cx="5939790" cy="1199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ts val="2520"/>
              </a:lnSpc>
              <a:spcBef>
                <a:spcPts val="100"/>
              </a:spcBef>
            </a:pPr>
            <a:r>
              <a:rPr sz="3600" baseline="-17361" dirty="0">
                <a:solidFill>
                  <a:srgbClr val="894027"/>
                </a:solidFill>
                <a:latin typeface="Georgia"/>
                <a:cs typeface="Georgia"/>
              </a:rPr>
              <a:t>Fortaleza,</a:t>
            </a:r>
            <a:r>
              <a:rPr sz="3600" spc="-60" baseline="-17361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3600" baseline="-17361" dirty="0">
                <a:solidFill>
                  <a:srgbClr val="894027"/>
                </a:solidFill>
                <a:latin typeface="Georgia"/>
                <a:cs typeface="Georgia"/>
              </a:rPr>
              <a:t>Bel</a:t>
            </a:r>
            <a:r>
              <a:rPr sz="3600" spc="-1425" baseline="-17361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800" spc="-7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3600" spc="-2827" baseline="-17361" dirty="0">
                <a:solidFill>
                  <a:srgbClr val="894027"/>
                </a:solidFill>
                <a:latin typeface="Georgia"/>
                <a:cs typeface="Georgia"/>
              </a:rPr>
              <a:t>H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800" spc="-75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3600" spc="-1829" baseline="-17361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800" spc="-72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3600" spc="-390" baseline="-17361" dirty="0">
                <a:solidFill>
                  <a:srgbClr val="894027"/>
                </a:solidFill>
                <a:latin typeface="Georgia"/>
                <a:cs typeface="Georgia"/>
              </a:rPr>
              <a:t>r</a:t>
            </a:r>
            <a:r>
              <a:rPr sz="1800" spc="-780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3600" baseline="-17361" dirty="0">
                <a:solidFill>
                  <a:srgbClr val="894027"/>
                </a:solidFill>
                <a:latin typeface="Georgia"/>
                <a:cs typeface="Georgia"/>
              </a:rPr>
              <a:t>i</a:t>
            </a:r>
            <a:r>
              <a:rPr sz="3600" spc="-1500" baseline="-17361" dirty="0">
                <a:solidFill>
                  <a:srgbClr val="894027"/>
                </a:solidFill>
                <a:latin typeface="Georgia"/>
                <a:cs typeface="Georgia"/>
              </a:rPr>
              <a:t>z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800" spc="-3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600" spc="-1470" baseline="-17361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1800" spc="-60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3600" spc="-2039" baseline="-17361" dirty="0">
                <a:solidFill>
                  <a:srgbClr val="894027"/>
                </a:solidFill>
                <a:latin typeface="Georgia"/>
                <a:cs typeface="Georgia"/>
              </a:rPr>
              <a:t>n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45" dirty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3600" spc="-434" baseline="-17361" dirty="0">
                <a:solidFill>
                  <a:srgbClr val="894027"/>
                </a:solidFill>
                <a:latin typeface="Georgia"/>
                <a:cs typeface="Georgia"/>
              </a:rPr>
              <a:t>t</a:t>
            </a:r>
            <a:r>
              <a:rPr sz="1800" spc="-68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3600" spc="-719" baseline="-17361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1800" spc="-535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3600" spc="-944" baseline="-17361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800" spc="-1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600" spc="-3165" baseline="-17361" dirty="0">
                <a:solidFill>
                  <a:srgbClr val="894027"/>
                </a:solidFill>
                <a:latin typeface="Georgia"/>
                <a:cs typeface="Georgia"/>
              </a:rPr>
              <a:t>M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re</a:t>
            </a:r>
            <a:r>
              <a:rPr sz="1800" spc="-28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3600" spc="-1395" baseline="-17361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800" spc="-6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3600" spc="-1177" baseline="-17361" dirty="0">
                <a:solidFill>
                  <a:srgbClr val="894027"/>
                </a:solidFill>
                <a:latin typeface="Georgia"/>
                <a:cs typeface="Georgia"/>
              </a:rPr>
              <a:t>n</a:t>
            </a:r>
            <a:r>
              <a:rPr sz="1800" spc="-9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3600" spc="-1679" baseline="-17361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1800" spc="-470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3600" spc="-712" baseline="-17361" dirty="0">
                <a:solidFill>
                  <a:srgbClr val="894027"/>
                </a:solidFill>
                <a:latin typeface="Georgia"/>
                <a:cs typeface="Georgia"/>
              </a:rPr>
              <a:t>u</a:t>
            </a:r>
            <a:r>
              <a:rPr sz="1800" spc="-595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3600" spc="-675" baseline="-17361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 região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endParaRPr sz="1800">
              <a:latin typeface="Georgia"/>
              <a:cs typeface="Georgia"/>
            </a:endParaRPr>
          </a:p>
          <a:p>
            <a:pPr marL="76200">
              <a:lnSpc>
                <a:spcPts val="2460"/>
              </a:lnSpc>
            </a:pPr>
            <a:r>
              <a:rPr sz="3600" baseline="-34722" dirty="0">
                <a:solidFill>
                  <a:srgbClr val="894027"/>
                </a:solidFill>
                <a:latin typeface="Georgia"/>
                <a:cs typeface="Georgia"/>
              </a:rPr>
              <a:t>–</a:t>
            </a:r>
            <a:r>
              <a:rPr sz="3600" spc="-67" baseline="-34722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3600" baseline="-34722" dirty="0">
                <a:solidFill>
                  <a:srgbClr val="894027"/>
                </a:solidFill>
                <a:latin typeface="Georgia"/>
                <a:cs typeface="Georgia"/>
              </a:rPr>
              <a:t>ou</a:t>
            </a:r>
            <a:r>
              <a:rPr sz="3600" spc="-15" baseline="-34722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3600" baseline="-34722" dirty="0">
                <a:solidFill>
                  <a:srgbClr val="894027"/>
                </a:solidFill>
                <a:latin typeface="Georgia"/>
                <a:cs typeface="Georgia"/>
              </a:rPr>
              <a:t>todos os</a:t>
            </a:r>
            <a:r>
              <a:rPr sz="3600" spc="-7" baseline="-34722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3600" spc="-1785" baseline="-34722" dirty="0">
                <a:solidFill>
                  <a:srgbClr val="894027"/>
                </a:solidFill>
                <a:latin typeface="Georgia"/>
                <a:cs typeface="Georgia"/>
              </a:rPr>
              <a:t>p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1800" spc="-409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3600" spc="-1132" baseline="-34722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3600" spc="-1439" baseline="-34722" dirty="0">
                <a:solidFill>
                  <a:srgbClr val="894027"/>
                </a:solidFill>
                <a:latin typeface="Georgia"/>
                <a:cs typeface="Georgia"/>
              </a:rPr>
              <a:t>r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800" spc="-835" dirty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3600" spc="-825" baseline="-34722" dirty="0">
                <a:solidFill>
                  <a:srgbClr val="894027"/>
                </a:solidFill>
                <a:latin typeface="Georgia"/>
                <a:cs typeface="Georgia"/>
              </a:rPr>
              <a:t>u</a:t>
            </a:r>
            <a:r>
              <a:rPr sz="1800" spc="-495" dirty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3600" spc="-1080" baseline="-34722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1800" spc="-2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3600" spc="-2092" baseline="-34722" dirty="0">
                <a:solidFill>
                  <a:srgbClr val="894027"/>
                </a:solidFill>
                <a:latin typeface="Georgia"/>
                <a:cs typeface="Georgia"/>
              </a:rPr>
              <a:t>n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800" spc="-580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3600" spc="-1072" baseline="-34722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1800" spc="-105" dirty="0">
                <a:solidFill>
                  <a:srgbClr val="FFFFFF"/>
                </a:solidFill>
                <a:latin typeface="Georgia"/>
                <a:cs typeface="Georgia"/>
              </a:rPr>
              <a:t>ç</a:t>
            </a:r>
            <a:r>
              <a:rPr sz="3600" spc="-1402" baseline="-34722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72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3600" spc="-975" baseline="-34722" dirty="0">
                <a:solidFill>
                  <a:srgbClr val="894027"/>
                </a:solidFill>
                <a:latin typeface="Georgia"/>
                <a:cs typeface="Georgia"/>
              </a:rPr>
              <a:t>p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l</a:t>
            </a:r>
            <a:r>
              <a:rPr sz="1800" spc="-405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3600" spc="-1214" baseline="-34722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1800" spc="-780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3600" spc="-382" baseline="-34722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1800" spc="-62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3600" spc="-637" baseline="-34722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1800" spc="-645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3600" spc="-855" baseline="-34722" dirty="0">
                <a:solidFill>
                  <a:srgbClr val="894027"/>
                </a:solidFill>
                <a:latin typeface="Georgia"/>
                <a:cs typeface="Georgia"/>
              </a:rPr>
              <a:t>a</a:t>
            </a:r>
            <a:r>
              <a:rPr sz="1800" spc="-55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3600" spc="-1477" baseline="-34722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800" spc="-6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3600" spc="-7" baseline="-34722" dirty="0">
                <a:solidFill>
                  <a:srgbClr val="894027"/>
                </a:solidFill>
                <a:latin typeface="Georgia"/>
                <a:cs typeface="Georgia"/>
              </a:rPr>
              <a:t>s</a:t>
            </a:r>
            <a:r>
              <a:rPr sz="3600" spc="-1664" baseline="-34722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800" spc="-54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3600" spc="-2370" baseline="-34722" dirty="0">
                <a:solidFill>
                  <a:srgbClr val="894027"/>
                </a:solidFill>
                <a:latin typeface="Georgia"/>
                <a:cs typeface="Georgia"/>
              </a:rPr>
              <a:t>m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á</a:t>
            </a:r>
            <a:r>
              <a:rPr sz="18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450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3600" spc="-502" baseline="-34722" dirty="0">
                <a:solidFill>
                  <a:srgbClr val="894027"/>
                </a:solidFill>
                <a:latin typeface="Georgia"/>
                <a:cs typeface="Georgia"/>
              </a:rPr>
              <a:t>f</a:t>
            </a:r>
            <a:r>
              <a:rPr sz="1800" spc="-57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3600" spc="-1087" baseline="-34722" dirty="0">
                <a:solidFill>
                  <a:srgbClr val="894027"/>
                </a:solidFill>
                <a:latin typeface="Georgia"/>
                <a:cs typeface="Georgia"/>
              </a:rPr>
              <a:t>o</a:t>
            </a:r>
            <a:r>
              <a:rPr sz="1800" spc="-869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3600" spc="-1875" baseline="-34722" dirty="0">
                <a:solidFill>
                  <a:srgbClr val="894027"/>
                </a:solidFill>
                <a:latin typeface="Georgia"/>
                <a:cs typeface="Georgia"/>
              </a:rPr>
              <a:t>m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b</a:t>
            </a:r>
            <a:r>
              <a:rPr sz="1800" spc="-635" dirty="0">
                <a:solidFill>
                  <a:srgbClr val="FFFFFF"/>
                </a:solidFill>
                <a:latin typeface="Georgia"/>
                <a:cs typeface="Georgia"/>
              </a:rPr>
              <a:t>é</a:t>
            </a:r>
            <a:r>
              <a:rPr sz="3600" spc="-794" baseline="-34722" dirty="0">
                <a:solidFill>
                  <a:srgbClr val="894027"/>
                </a:solidFill>
                <a:latin typeface="Georgia"/>
                <a:cs typeface="Georgia"/>
              </a:rPr>
              <a:t>e</a:t>
            </a:r>
            <a:r>
              <a:rPr sz="1800" spc="-1060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3600" baseline="-34722" dirty="0">
                <a:solidFill>
                  <a:srgbClr val="894027"/>
                </a:solidFill>
                <a:latin typeface="Georgia"/>
                <a:cs typeface="Georgia"/>
              </a:rPr>
              <a:t>”</a:t>
            </a:r>
            <a:r>
              <a:rPr sz="3600" spc="-97" baseline="-34722" dirty="0">
                <a:solidFill>
                  <a:srgbClr val="894027"/>
                </a:solidFill>
                <a:latin typeface="Georgia"/>
                <a:cs typeface="Georgi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eorgia"/>
                <a:cs typeface="Georgia"/>
              </a:rPr>
              <a:t>di</a:t>
            </a:r>
            <a:endParaRPr sz="1800">
              <a:latin typeface="Georgia"/>
              <a:cs typeface="Georgia"/>
            </a:endParaRPr>
          </a:p>
          <a:p>
            <a:pPr marL="1964055" marR="39370">
              <a:lnSpc>
                <a:spcPts val="2160"/>
              </a:lnSpc>
              <a:spcBef>
                <a:spcPts val="10"/>
              </a:spcBef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condições</a:t>
            </a:r>
            <a:r>
              <a:rPr sz="1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desigualdade.</a:t>
            </a:r>
            <a:r>
              <a:rPr sz="1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fome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eorgia"/>
                <a:cs typeface="Georgia"/>
              </a:rPr>
              <a:t>est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com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renda</a:t>
            </a:r>
            <a:r>
              <a:rPr sz="18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até</a:t>
            </a:r>
            <a:r>
              <a:rPr sz="18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1/4 do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salário-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mínim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41106" y="6349047"/>
            <a:ext cx="38201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famílias</a:t>
            </a:r>
            <a:r>
              <a:rPr sz="1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que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têm mulheres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como </a:t>
            </a:r>
            <a:r>
              <a:rPr sz="1800" spc="-20" dirty="0">
                <a:solidFill>
                  <a:srgbClr val="FFFFFF"/>
                </a:solidFill>
                <a:latin typeface="Georgia"/>
                <a:cs typeface="Georgia"/>
              </a:rPr>
              <a:t>resp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referência</a:t>
            </a:r>
            <a:r>
              <a:rPr sz="18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se</a:t>
            </a:r>
            <a:r>
              <a:rPr sz="18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denomina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8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cor</a:t>
            </a:r>
            <a:r>
              <a:rPr sz="18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FFFF"/>
                </a:solidFill>
                <a:latin typeface="Georgia"/>
                <a:cs typeface="Georgia"/>
              </a:rPr>
              <a:t>preta</a:t>
            </a:r>
            <a:r>
              <a:rPr sz="18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1914</Words>
  <Application>Microsoft Office PowerPoint</Application>
  <PresentationFormat>Widescreen</PresentationFormat>
  <Paragraphs>127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Calibri</vt:lpstr>
      <vt:lpstr>Georgia</vt:lpstr>
      <vt:lpstr>Impact</vt:lpstr>
      <vt:lpstr>Office Theme</vt:lpstr>
      <vt:lpstr>Apresentação do PowerPoint</vt:lpstr>
      <vt:lpstr>ORAÇÃO</vt:lpstr>
      <vt:lpstr>QUARESMA</vt:lpstr>
      <vt:lpstr>CF 2023</vt:lpstr>
      <vt:lpstr>CF 2023</vt:lpstr>
      <vt:lpstr>O cartaz</vt:lpstr>
      <vt:lpstr>INTRODUÇÃO</vt:lpstr>
      <vt:lpstr>INTRODUÇÃO</vt:lpstr>
      <vt:lpstr>NÚMEROS</vt:lpstr>
      <vt:lpstr>NÚMEROS</vt:lpstr>
      <vt:lpstr>CAUSAS</vt:lpstr>
      <vt:lpstr>CAUSAS</vt:lpstr>
      <vt:lpstr>ASSOCIAÇÕES</vt:lpstr>
      <vt:lpstr>Apresentação do PowerPoint</vt:lpstr>
      <vt:lpstr>O QUE SE TEM FEITO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Mariana Aparecida Venâncio  Assessora da Comissão Episcopal Pastoral para a Animação Bíblico-Catequética da CNBB  marianaavenancio@gmail.com</dc:title>
  <dc:creator>maria</dc:creator>
  <cp:lastModifiedBy>SILENE GONÇALVES DA SILVA</cp:lastModifiedBy>
  <cp:revision>2</cp:revision>
  <dcterms:created xsi:type="dcterms:W3CDTF">2023-01-29T23:17:46Z</dcterms:created>
  <dcterms:modified xsi:type="dcterms:W3CDTF">2023-01-30T02:10:44Z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2023-01-29T00:00:00Z</vt:filetime>
  </property>
  <property fmtid="{D5CDD505-2E9C-101B-9397-08002B2CF9AE}" pid="5" name="Producer">
    <vt:lpwstr>Microsoft® PowerPoint® 2016</vt:lpwstr>
  </property>
</Properties>
</file>