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7" r:id="rId4"/>
    <p:sldId id="258" r:id="rId5"/>
    <p:sldId id="259" r:id="rId6"/>
    <p:sldId id="262" r:id="rId7"/>
    <p:sldId id="260" r:id="rId8"/>
    <p:sldId id="270" r:id="rId9"/>
    <p:sldId id="261" r:id="rId10"/>
    <p:sldId id="271" r:id="rId11"/>
    <p:sldId id="273" r:id="rId12"/>
    <p:sldId id="274" r:id="rId13"/>
    <p:sldId id="265" r:id="rId14"/>
    <p:sldId id="282" r:id="rId15"/>
    <p:sldId id="283" r:id="rId16"/>
    <p:sldId id="285" r:id="rId17"/>
    <p:sldId id="266" r:id="rId18"/>
  </p:sldIdLst>
  <p:sldSz cx="18288000" cy="10287000"/>
  <p:notesSz cx="6858000" cy="9144000"/>
  <p:embeddedFontLst>
    <p:embeddedFont>
      <p:font typeface="Berlin Sans FB" panose="020E0602020502020306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ootlight MT Light" panose="0204060206030A020304" pitchFamily="18" charset="0"/>
      <p:regular r:id="rId26"/>
    </p:embeddedFont>
    <p:embeddedFont>
      <p:font typeface="Montserrat Bold" pitchFamily="2" charset="0"/>
      <p:regular r:id="rId27"/>
    </p:embeddedFont>
    <p:embeddedFont>
      <p:font typeface="Montserrat Extra-Bold" pitchFamily="2" charset="0"/>
      <p:regular r:id="rId28"/>
    </p:embeddedFont>
    <p:embeddedFont>
      <p:font typeface="Montserrat Extra-Bold Bold" pitchFamily="2" charset="0"/>
      <p:regular r:id="rId29"/>
    </p:embeddedFont>
    <p:embeddedFont>
      <p:font typeface="Montserrat Semi-Bold" pitchFamily="2" charset="0"/>
      <p:regular r:id="rId30"/>
    </p:embeddedFont>
    <p:embeddedFont>
      <p:font typeface="Montserrat Semi-Bold Bold" pitchFamily="2" charset="0"/>
      <p:regular r:id="rId31"/>
    </p:embeddedFont>
    <p:embeddedFont>
      <p:font typeface="Roca One" pitchFamily="2" charset="0"/>
      <p:regular r:id="rId32"/>
    </p:embeddedFont>
    <p:embeddedFont>
      <p:font typeface="TC Milo" panose="020B0604020202020204" pitchFamily="3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E286"/>
    <a:srgbClr val="F1EB03"/>
    <a:srgbClr val="B1761F"/>
    <a:srgbClr val="CCFF66"/>
    <a:srgbClr val="8E8E8E"/>
    <a:srgbClr val="777777"/>
    <a:srgbClr val="7F633D"/>
    <a:srgbClr val="42FC42"/>
    <a:srgbClr val="0D9BB7"/>
    <a:srgbClr val="12D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22" autoAdjust="0"/>
  </p:normalViewPr>
  <p:slideViewPr>
    <p:cSldViewPr>
      <p:cViewPr>
        <p:scale>
          <a:sx n="33" d="100"/>
          <a:sy n="33" d="100"/>
        </p:scale>
        <p:origin x="1308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font" Target="fonts/font7.fntdata" /><Relationship Id="rId3" Type="http://schemas.openxmlformats.org/officeDocument/2006/relationships/slide" Target="slides/slide2.xml" /><Relationship Id="rId21" Type="http://schemas.openxmlformats.org/officeDocument/2006/relationships/font" Target="fonts/font2.fntdata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6.fntdata" /><Relationship Id="rId33" Type="http://schemas.openxmlformats.org/officeDocument/2006/relationships/font" Target="fonts/font14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1.fntdata" /><Relationship Id="rId29" Type="http://schemas.openxmlformats.org/officeDocument/2006/relationships/font" Target="fonts/font10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5.fntdata" /><Relationship Id="rId32" Type="http://schemas.openxmlformats.org/officeDocument/2006/relationships/font" Target="fonts/font13.fntdata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4.fntdata" /><Relationship Id="rId28" Type="http://schemas.openxmlformats.org/officeDocument/2006/relationships/font" Target="fonts/font9.fntdata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31" Type="http://schemas.openxmlformats.org/officeDocument/2006/relationships/font" Target="fonts/font12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3.fntdata" /><Relationship Id="rId27" Type="http://schemas.openxmlformats.org/officeDocument/2006/relationships/font" Target="fonts/font8.fntdata" /><Relationship Id="rId30" Type="http://schemas.openxmlformats.org/officeDocument/2006/relationships/font" Target="fonts/font11.fntdata" /><Relationship Id="rId35" Type="http://schemas.openxmlformats.org/officeDocument/2006/relationships/viewProps" Target="view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40CCD-A186-4442-9AF4-291692A939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28ADFF4-D4D7-4C37-8E6F-1997F26F4F12}" type="pres">
      <dgm:prSet presAssocID="{8AA40CCD-A186-4442-9AF4-291692A93939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FE703518-4007-4CCB-A954-16CA745AF9F7}" type="presOf" srcId="{8AA40CCD-A186-4442-9AF4-291692A93939}" destId="{B28ADFF4-D4D7-4C37-8E6F-1997F26F4F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019AEA-C366-4A75-93BD-4F6143809F8F}" type="doc">
      <dgm:prSet loTypeId="urn:microsoft.com/office/officeart/2005/8/layout/default#3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9CDC2DEE-4F3E-4FFA-8FB4-1DF9EADA7565}">
      <dgm:prSet custT="1"/>
      <dgm:spPr/>
      <dgm:t>
        <a:bodyPr/>
        <a:lstStyle/>
        <a:p>
          <a:pPr rtl="0"/>
          <a:r>
            <a:rPr lang="pt-BR" sz="3200" dirty="0">
              <a:latin typeface="Berlin Sans FB" panose="020E0602020502020306" pitchFamily="34" charset="0"/>
            </a:rPr>
            <a:t>Chamar é atividade decisiva no Serviço de Animação Vocacional. Foi assim que fez Jesus. Ele chamou. Começou a Igreja, chamando seus colaboradores, os Apóstolos (</a:t>
          </a:r>
          <a:r>
            <a:rPr lang="pt-BR" sz="3200" dirty="0" err="1">
              <a:latin typeface="Berlin Sans FB" panose="020E0602020502020306" pitchFamily="34" charset="0"/>
            </a:rPr>
            <a:t>Lc</a:t>
          </a:r>
          <a:r>
            <a:rPr lang="pt-BR" sz="3200" dirty="0">
              <a:latin typeface="Berlin Sans FB" panose="020E0602020502020306" pitchFamily="34" charset="0"/>
            </a:rPr>
            <a:t> 6,12-14).</a:t>
          </a:r>
        </a:p>
      </dgm:t>
    </dgm:pt>
    <dgm:pt modelId="{E2C4C0CF-8405-4499-80F4-7686F52BA0C3}" type="parTrans" cxnId="{046ABDF4-D674-4790-8F42-23927FAFB0C0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4E0DE944-EFB4-4E78-A773-FA033EAF7018}" type="sibTrans" cxnId="{046ABDF4-D674-4790-8F42-23927FAFB0C0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1F551EA6-F169-47D9-AA22-41E02B89F9E1}">
      <dgm:prSet custT="1"/>
      <dgm:spPr/>
      <dgm:t>
        <a:bodyPr/>
        <a:lstStyle/>
        <a:p>
          <a:pPr rtl="0"/>
          <a:r>
            <a:rPr lang="pt-BR" sz="3200" dirty="0">
              <a:latin typeface="Berlin Sans FB" panose="020E0602020502020306" pitchFamily="34" charset="0"/>
            </a:rPr>
            <a:t>Não esperar que alguém se apresente. A vocação não nasce por geração espontânea. A iniciativa é de Deus, no entanto, passa pela mediação humana.</a:t>
          </a:r>
        </a:p>
      </dgm:t>
    </dgm:pt>
    <dgm:pt modelId="{5C271E4A-6301-413C-8E1B-433AB5B13213}" type="parTrans" cxnId="{61A6DFA6-1A47-4C01-A42E-453EE8CF7031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D5A416A7-A62F-478F-A277-7241793693CE}" type="sibTrans" cxnId="{61A6DFA6-1A47-4C01-A42E-453EE8CF7031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23DCD013-E387-4897-AF6E-11311020C811}">
      <dgm:prSet custT="1"/>
      <dgm:spPr/>
      <dgm:t>
        <a:bodyPr/>
        <a:lstStyle/>
        <a:p>
          <a:pPr rtl="0"/>
          <a:r>
            <a:rPr lang="pt-BR" sz="3200">
              <a:latin typeface="Berlin Sans FB" panose="020E0602020502020306" pitchFamily="34" charset="0"/>
            </a:rPr>
            <a:t>É preciso chamar sem temer a decepção. Não ter medo da resposta negativa.</a:t>
          </a:r>
          <a:endParaRPr lang="pt-BR" sz="3200" dirty="0">
            <a:latin typeface="Berlin Sans FB" panose="020E0602020502020306" pitchFamily="34" charset="0"/>
          </a:endParaRPr>
        </a:p>
      </dgm:t>
    </dgm:pt>
    <dgm:pt modelId="{0498430F-A897-4749-ADBC-41B137F8CF71}" type="parTrans" cxnId="{8728674B-C964-4D0B-A252-49222B790B8C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3E994167-C230-4567-A884-FB36C08D60C5}" type="sibTrans" cxnId="{8728674B-C964-4D0B-A252-49222B790B8C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E764EAEF-3FF0-4A6D-ADB8-22B5EB82682C}">
      <dgm:prSet custT="1"/>
      <dgm:spPr/>
      <dgm:t>
        <a:bodyPr/>
        <a:lstStyle/>
        <a:p>
          <a:pPr rtl="0"/>
          <a:r>
            <a:rPr lang="pt-BR" sz="3200">
              <a:latin typeface="Berlin Sans FB" panose="020E0602020502020306" pitchFamily="34" charset="0"/>
            </a:rPr>
            <a:t>Chamadas gerais de nada servem. Deve-se chamar pelo nome. Não apenas aqueles jovens que se apresentam a nós aparentemente como "certinhos", mas também os "revoltados". </a:t>
          </a:r>
          <a:endParaRPr lang="pt-BR" sz="3200" dirty="0">
            <a:latin typeface="Berlin Sans FB" panose="020E0602020502020306" pitchFamily="34" charset="0"/>
          </a:endParaRPr>
        </a:p>
      </dgm:t>
    </dgm:pt>
    <dgm:pt modelId="{636BEEC7-A83B-48EA-8541-E20E8BD55EE2}" type="parTrans" cxnId="{3E624E58-CBCC-4B9B-B649-9487C0568FC0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71B28A26-2B88-400D-A127-E5AF52948DB5}" type="sibTrans" cxnId="{3E624E58-CBCC-4B9B-B649-9487C0568FC0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35C402A1-4066-4B7D-A673-084A35E90587}">
      <dgm:prSet custT="1"/>
      <dgm:spPr/>
      <dgm:t>
        <a:bodyPr/>
        <a:lstStyle/>
        <a:p>
          <a:pPr rtl="0"/>
          <a:r>
            <a:rPr lang="pt-BR" sz="3200">
              <a:latin typeface="Berlin Sans FB" panose="020E0602020502020306" pitchFamily="34" charset="0"/>
            </a:rPr>
            <a:t>Todos devem chamar: padres, diáconos, bispos, seminaristas, consagrados, animadores vocacionais, enfim, toda a comunidade.</a:t>
          </a:r>
          <a:endParaRPr lang="pt-BR" sz="3200" dirty="0">
            <a:latin typeface="Berlin Sans FB" panose="020E0602020502020306" pitchFamily="34" charset="0"/>
          </a:endParaRPr>
        </a:p>
      </dgm:t>
    </dgm:pt>
    <dgm:pt modelId="{9CB5F263-35E6-4445-924A-567AB8267AE7}" type="parTrans" cxnId="{F6F28286-A1AA-4327-975D-FA8F5C88B4B3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CF9D0343-0DDA-4238-AA4B-5C4F2F4B53F4}" type="sibTrans" cxnId="{F6F28286-A1AA-4327-975D-FA8F5C88B4B3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7807DE5B-6888-4163-8B9C-12F644AFFC11}">
      <dgm:prSet custT="1"/>
      <dgm:spPr/>
      <dgm:t>
        <a:bodyPr/>
        <a:lstStyle/>
        <a:p>
          <a:pPr rtl="0"/>
          <a:r>
            <a:rPr lang="pt-BR" sz="3200">
              <a:latin typeface="Berlin Sans FB" panose="020E0602020502020306" pitchFamily="34" charset="0"/>
            </a:rPr>
            <a:t>Encaminhar os jovens para os Encontros Vocacionais em nível Regional e Arquidiocesano. </a:t>
          </a:r>
          <a:endParaRPr lang="pt-BR" sz="3200" dirty="0">
            <a:latin typeface="Berlin Sans FB" panose="020E0602020502020306" pitchFamily="34" charset="0"/>
          </a:endParaRPr>
        </a:p>
      </dgm:t>
    </dgm:pt>
    <dgm:pt modelId="{EAABA868-07A1-4B50-A99C-E13B59B84DEF}" type="parTrans" cxnId="{9CA1F029-97C7-429D-A33A-66B56447437A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E9FD5096-FD70-42EB-8410-55BED58172C8}" type="sibTrans" cxnId="{9CA1F029-97C7-429D-A33A-66B56447437A}">
      <dgm:prSet/>
      <dgm:spPr/>
      <dgm:t>
        <a:bodyPr/>
        <a:lstStyle/>
        <a:p>
          <a:endParaRPr lang="pt-BR" sz="32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01A95442-6317-48FC-9D5C-9258BF46D68D}" type="pres">
      <dgm:prSet presAssocID="{2E019AEA-C366-4A75-93BD-4F6143809F8F}" presName="diagram" presStyleCnt="0">
        <dgm:presLayoutVars>
          <dgm:dir/>
          <dgm:resizeHandles val="exact"/>
        </dgm:presLayoutVars>
      </dgm:prSet>
      <dgm:spPr/>
    </dgm:pt>
    <dgm:pt modelId="{4DC5AD47-02B4-4DF9-AD9A-B154B2DACCE5}" type="pres">
      <dgm:prSet presAssocID="{9CDC2DEE-4F3E-4FFA-8FB4-1DF9EADA7565}" presName="node" presStyleLbl="node1" presStyleIdx="0" presStyleCnt="6" custLinFactNeighborX="4244" custLinFactNeighborY="-25972">
        <dgm:presLayoutVars>
          <dgm:bulletEnabled val="1"/>
        </dgm:presLayoutVars>
      </dgm:prSet>
      <dgm:spPr/>
    </dgm:pt>
    <dgm:pt modelId="{93730838-237F-4DA8-9228-D16CD3943AEF}" type="pres">
      <dgm:prSet presAssocID="{4E0DE944-EFB4-4E78-A773-FA033EAF7018}" presName="sibTrans" presStyleCnt="0"/>
      <dgm:spPr/>
    </dgm:pt>
    <dgm:pt modelId="{83CFFBA5-2415-45AB-96EB-9DB50B1F4863}" type="pres">
      <dgm:prSet presAssocID="{1F551EA6-F169-47D9-AA22-41E02B89F9E1}" presName="node" presStyleLbl="node1" presStyleIdx="1" presStyleCnt="6" custLinFactNeighborX="-560" custLinFactNeighborY="-17547">
        <dgm:presLayoutVars>
          <dgm:bulletEnabled val="1"/>
        </dgm:presLayoutVars>
      </dgm:prSet>
      <dgm:spPr/>
    </dgm:pt>
    <dgm:pt modelId="{C826CBB6-E234-4E4C-9C5C-947C1E4FC9C4}" type="pres">
      <dgm:prSet presAssocID="{D5A416A7-A62F-478F-A277-7241793693CE}" presName="sibTrans" presStyleCnt="0"/>
      <dgm:spPr/>
    </dgm:pt>
    <dgm:pt modelId="{9421FBE9-8156-4F36-80FC-5DFEFC133A33}" type="pres">
      <dgm:prSet presAssocID="{23DCD013-E387-4897-AF6E-11311020C811}" presName="node" presStyleLbl="node1" presStyleIdx="2" presStyleCnt="6" custLinFactNeighborY="-10626">
        <dgm:presLayoutVars>
          <dgm:bulletEnabled val="1"/>
        </dgm:presLayoutVars>
      </dgm:prSet>
      <dgm:spPr/>
    </dgm:pt>
    <dgm:pt modelId="{253DD5F8-B622-4913-9DDD-A43DCEA3DBB9}" type="pres">
      <dgm:prSet presAssocID="{3E994167-C230-4567-A884-FB36C08D60C5}" presName="sibTrans" presStyleCnt="0"/>
      <dgm:spPr/>
    </dgm:pt>
    <dgm:pt modelId="{FC3C9A1C-9E19-4355-AEF6-66252B802E3B}" type="pres">
      <dgm:prSet presAssocID="{E764EAEF-3FF0-4A6D-ADB8-22B5EB82682C}" presName="node" presStyleLbl="node1" presStyleIdx="3" presStyleCnt="6" custLinFactNeighborX="1817" custLinFactNeighborY="-4224">
        <dgm:presLayoutVars>
          <dgm:bulletEnabled val="1"/>
        </dgm:presLayoutVars>
      </dgm:prSet>
      <dgm:spPr/>
    </dgm:pt>
    <dgm:pt modelId="{D31D42F7-0508-4EC7-85FF-717D84EC6977}" type="pres">
      <dgm:prSet presAssocID="{71B28A26-2B88-400D-A127-E5AF52948DB5}" presName="sibTrans" presStyleCnt="0"/>
      <dgm:spPr/>
    </dgm:pt>
    <dgm:pt modelId="{CD66B0BC-49E9-46C5-ACFC-8464C6BD6F72}" type="pres">
      <dgm:prSet presAssocID="{35C402A1-4066-4B7D-A673-084A35E90587}" presName="node" presStyleLbl="node1" presStyleIdx="4" presStyleCnt="6" custLinFactNeighborX="1165" custLinFactNeighborY="-11947">
        <dgm:presLayoutVars>
          <dgm:bulletEnabled val="1"/>
        </dgm:presLayoutVars>
      </dgm:prSet>
      <dgm:spPr/>
    </dgm:pt>
    <dgm:pt modelId="{8C8880DB-8891-4AFB-AE10-13CC05E29A94}" type="pres">
      <dgm:prSet presAssocID="{CF9D0343-0DDA-4238-AA4B-5C4F2F4B53F4}" presName="sibTrans" presStyleCnt="0"/>
      <dgm:spPr/>
    </dgm:pt>
    <dgm:pt modelId="{F553936F-6642-4CD5-A504-90978343C380}" type="pres">
      <dgm:prSet presAssocID="{7807DE5B-6888-4163-8B9C-12F644AFFC11}" presName="node" presStyleLbl="node1" presStyleIdx="5" presStyleCnt="6" custLinFactNeighborY="-18868">
        <dgm:presLayoutVars>
          <dgm:bulletEnabled val="1"/>
        </dgm:presLayoutVars>
      </dgm:prSet>
      <dgm:spPr/>
    </dgm:pt>
  </dgm:ptLst>
  <dgm:cxnLst>
    <dgm:cxn modelId="{4E298621-C4DE-4A54-860C-0DBE519B4F48}" type="presOf" srcId="{2E019AEA-C366-4A75-93BD-4F6143809F8F}" destId="{01A95442-6317-48FC-9D5C-9258BF46D68D}" srcOrd="0" destOrd="0" presId="urn:microsoft.com/office/officeart/2005/8/layout/default#3"/>
    <dgm:cxn modelId="{9CA1F029-97C7-429D-A33A-66B56447437A}" srcId="{2E019AEA-C366-4A75-93BD-4F6143809F8F}" destId="{7807DE5B-6888-4163-8B9C-12F644AFFC11}" srcOrd="5" destOrd="0" parTransId="{EAABA868-07A1-4B50-A99C-E13B59B84DEF}" sibTransId="{E9FD5096-FD70-42EB-8410-55BED58172C8}"/>
    <dgm:cxn modelId="{8728674B-C964-4D0B-A252-49222B790B8C}" srcId="{2E019AEA-C366-4A75-93BD-4F6143809F8F}" destId="{23DCD013-E387-4897-AF6E-11311020C811}" srcOrd="2" destOrd="0" parTransId="{0498430F-A897-4749-ADBC-41B137F8CF71}" sibTransId="{3E994167-C230-4567-A884-FB36C08D60C5}"/>
    <dgm:cxn modelId="{3E624E58-CBCC-4B9B-B649-9487C0568FC0}" srcId="{2E019AEA-C366-4A75-93BD-4F6143809F8F}" destId="{E764EAEF-3FF0-4A6D-ADB8-22B5EB82682C}" srcOrd="3" destOrd="0" parTransId="{636BEEC7-A83B-48EA-8541-E20E8BD55EE2}" sibTransId="{71B28A26-2B88-400D-A127-E5AF52948DB5}"/>
    <dgm:cxn modelId="{F6F28286-A1AA-4327-975D-FA8F5C88B4B3}" srcId="{2E019AEA-C366-4A75-93BD-4F6143809F8F}" destId="{35C402A1-4066-4B7D-A673-084A35E90587}" srcOrd="4" destOrd="0" parTransId="{9CB5F263-35E6-4445-924A-567AB8267AE7}" sibTransId="{CF9D0343-0DDA-4238-AA4B-5C4F2F4B53F4}"/>
    <dgm:cxn modelId="{B66E0B90-1736-4AD3-8A74-333A8C667755}" type="presOf" srcId="{23DCD013-E387-4897-AF6E-11311020C811}" destId="{9421FBE9-8156-4F36-80FC-5DFEFC133A33}" srcOrd="0" destOrd="0" presId="urn:microsoft.com/office/officeart/2005/8/layout/default#3"/>
    <dgm:cxn modelId="{2CD57393-7274-4D16-8362-ABE971643865}" type="presOf" srcId="{7807DE5B-6888-4163-8B9C-12F644AFFC11}" destId="{F553936F-6642-4CD5-A504-90978343C380}" srcOrd="0" destOrd="0" presId="urn:microsoft.com/office/officeart/2005/8/layout/default#3"/>
    <dgm:cxn modelId="{41D54EA5-CB6E-48BA-BDDB-E122E2F036AF}" type="presOf" srcId="{E764EAEF-3FF0-4A6D-ADB8-22B5EB82682C}" destId="{FC3C9A1C-9E19-4355-AEF6-66252B802E3B}" srcOrd="0" destOrd="0" presId="urn:microsoft.com/office/officeart/2005/8/layout/default#3"/>
    <dgm:cxn modelId="{61A6DFA6-1A47-4C01-A42E-453EE8CF7031}" srcId="{2E019AEA-C366-4A75-93BD-4F6143809F8F}" destId="{1F551EA6-F169-47D9-AA22-41E02B89F9E1}" srcOrd="1" destOrd="0" parTransId="{5C271E4A-6301-413C-8E1B-433AB5B13213}" sibTransId="{D5A416A7-A62F-478F-A277-7241793693CE}"/>
    <dgm:cxn modelId="{E88588F3-2259-4A8A-BC78-4B3C493E6227}" type="presOf" srcId="{9CDC2DEE-4F3E-4FFA-8FB4-1DF9EADA7565}" destId="{4DC5AD47-02B4-4DF9-AD9A-B154B2DACCE5}" srcOrd="0" destOrd="0" presId="urn:microsoft.com/office/officeart/2005/8/layout/default#3"/>
    <dgm:cxn modelId="{046ABDF4-D674-4790-8F42-23927FAFB0C0}" srcId="{2E019AEA-C366-4A75-93BD-4F6143809F8F}" destId="{9CDC2DEE-4F3E-4FFA-8FB4-1DF9EADA7565}" srcOrd="0" destOrd="0" parTransId="{E2C4C0CF-8405-4499-80F4-7686F52BA0C3}" sibTransId="{4E0DE944-EFB4-4E78-A773-FA033EAF7018}"/>
    <dgm:cxn modelId="{EE219EFB-CBEF-4245-85CA-12875BD1F972}" type="presOf" srcId="{1F551EA6-F169-47D9-AA22-41E02B89F9E1}" destId="{83CFFBA5-2415-45AB-96EB-9DB50B1F4863}" srcOrd="0" destOrd="0" presId="urn:microsoft.com/office/officeart/2005/8/layout/default#3"/>
    <dgm:cxn modelId="{097F5AFF-7269-4798-9B67-84ADA585DE2B}" type="presOf" srcId="{35C402A1-4066-4B7D-A673-084A35E90587}" destId="{CD66B0BC-49E9-46C5-ACFC-8464C6BD6F72}" srcOrd="0" destOrd="0" presId="urn:microsoft.com/office/officeart/2005/8/layout/default#3"/>
    <dgm:cxn modelId="{067AFA15-C00A-4D4A-ABE1-F8D64CC31C0E}" type="presParOf" srcId="{01A95442-6317-48FC-9D5C-9258BF46D68D}" destId="{4DC5AD47-02B4-4DF9-AD9A-B154B2DACCE5}" srcOrd="0" destOrd="0" presId="urn:microsoft.com/office/officeart/2005/8/layout/default#3"/>
    <dgm:cxn modelId="{7D4E8423-CFD9-4547-A206-2E6CFB30AE70}" type="presParOf" srcId="{01A95442-6317-48FC-9D5C-9258BF46D68D}" destId="{93730838-237F-4DA8-9228-D16CD3943AEF}" srcOrd="1" destOrd="0" presId="urn:microsoft.com/office/officeart/2005/8/layout/default#3"/>
    <dgm:cxn modelId="{FBF16169-8354-41B9-8F1A-D50D7FD8E822}" type="presParOf" srcId="{01A95442-6317-48FC-9D5C-9258BF46D68D}" destId="{83CFFBA5-2415-45AB-96EB-9DB50B1F4863}" srcOrd="2" destOrd="0" presId="urn:microsoft.com/office/officeart/2005/8/layout/default#3"/>
    <dgm:cxn modelId="{42EC0E89-7451-4A93-B6C2-213CF68BAF55}" type="presParOf" srcId="{01A95442-6317-48FC-9D5C-9258BF46D68D}" destId="{C826CBB6-E234-4E4C-9C5C-947C1E4FC9C4}" srcOrd="3" destOrd="0" presId="urn:microsoft.com/office/officeart/2005/8/layout/default#3"/>
    <dgm:cxn modelId="{2DEDBB73-2061-4937-9EB1-644FCBEE3253}" type="presParOf" srcId="{01A95442-6317-48FC-9D5C-9258BF46D68D}" destId="{9421FBE9-8156-4F36-80FC-5DFEFC133A33}" srcOrd="4" destOrd="0" presId="urn:microsoft.com/office/officeart/2005/8/layout/default#3"/>
    <dgm:cxn modelId="{2B4C6246-2AB5-4C1D-9588-DA25043D9916}" type="presParOf" srcId="{01A95442-6317-48FC-9D5C-9258BF46D68D}" destId="{253DD5F8-B622-4913-9DDD-A43DCEA3DBB9}" srcOrd="5" destOrd="0" presId="urn:microsoft.com/office/officeart/2005/8/layout/default#3"/>
    <dgm:cxn modelId="{4CEFB6FF-0176-4EFE-A774-925AF026D683}" type="presParOf" srcId="{01A95442-6317-48FC-9D5C-9258BF46D68D}" destId="{FC3C9A1C-9E19-4355-AEF6-66252B802E3B}" srcOrd="6" destOrd="0" presId="urn:microsoft.com/office/officeart/2005/8/layout/default#3"/>
    <dgm:cxn modelId="{59161642-971D-4557-B6D9-BEA1263E8B71}" type="presParOf" srcId="{01A95442-6317-48FC-9D5C-9258BF46D68D}" destId="{D31D42F7-0508-4EC7-85FF-717D84EC6977}" srcOrd="7" destOrd="0" presId="urn:microsoft.com/office/officeart/2005/8/layout/default#3"/>
    <dgm:cxn modelId="{B31BFA5F-5E85-4931-BDEF-07ACB9C95F85}" type="presParOf" srcId="{01A95442-6317-48FC-9D5C-9258BF46D68D}" destId="{CD66B0BC-49E9-46C5-ACFC-8464C6BD6F72}" srcOrd="8" destOrd="0" presId="urn:microsoft.com/office/officeart/2005/8/layout/default#3"/>
    <dgm:cxn modelId="{E996987B-056C-4EF9-AC63-D4FC35D89CF2}" type="presParOf" srcId="{01A95442-6317-48FC-9D5C-9258BF46D68D}" destId="{8C8880DB-8891-4AFB-AE10-13CC05E29A94}" srcOrd="9" destOrd="0" presId="urn:microsoft.com/office/officeart/2005/8/layout/default#3"/>
    <dgm:cxn modelId="{B3E07F4B-94F4-4F2A-B66F-04516B8645C8}" type="presParOf" srcId="{01A95442-6317-48FC-9D5C-9258BF46D68D}" destId="{F553936F-6642-4CD5-A504-90978343C380}" srcOrd="1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019AEA-C366-4A75-93BD-4F6143809F8F}" type="doc">
      <dgm:prSet loTypeId="urn:microsoft.com/office/officeart/2005/8/layout/default#3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9CDC2DEE-4F3E-4FFA-8FB4-1DF9EADA7565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A dinâmica e a fecundidade da EVP se mede pelo nível de espiritualidade dos seus membros.</a:t>
          </a:r>
        </a:p>
      </dgm:t>
    </dgm:pt>
    <dgm:pt modelId="{E2C4C0CF-8405-4499-80F4-7686F52BA0C3}" type="parTrans" cxnId="{046ABDF4-D674-4790-8F42-23927FAFB0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4E0DE944-EFB4-4E78-A773-FA033EAF7018}" type="sibTrans" cxnId="{046ABDF4-D674-4790-8F42-23927FAFB0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1F551EA6-F169-47D9-AA22-41E02B89F9E1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Sem espiritualidade as pessoas se indispõem com as outras e procuram interesses pessoais; o grupo perde o sentido de agir, desanima, se divide, não é eficaz, se acaba.</a:t>
          </a:r>
        </a:p>
      </dgm:t>
    </dgm:pt>
    <dgm:pt modelId="{5C271E4A-6301-413C-8E1B-433AB5B13213}" type="parTrans" cxnId="{61A6DFA6-1A47-4C01-A42E-453EE8CF7031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D5A416A7-A62F-478F-A277-7241793693CE}" type="sibTrans" cxnId="{61A6DFA6-1A47-4C01-A42E-453EE8CF7031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23DCD013-E387-4897-AF6E-11311020C811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O sustento da vida espiritual é a oração assídua, vida sacramental, a Palavra de Deus, Jesus, como modelo, visão e vida eclesial.</a:t>
          </a:r>
        </a:p>
      </dgm:t>
    </dgm:pt>
    <dgm:pt modelId="{0498430F-A897-4749-ADBC-41B137F8CF71}" type="parTrans" cxnId="{8728674B-C964-4D0B-A252-49222B790B8C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3E994167-C230-4567-A884-FB36C08D60C5}" type="sibTrans" cxnId="{8728674B-C964-4D0B-A252-49222B790B8C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E764EAEF-3FF0-4A6D-ADB8-22B5EB82682C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A EVP precisa de retiros, momentos de oração e de escuta do Senhor.</a:t>
          </a:r>
        </a:p>
      </dgm:t>
    </dgm:pt>
    <dgm:pt modelId="{636BEEC7-A83B-48EA-8541-E20E8BD55EE2}" type="parTrans" cxnId="{3E624E58-CBCC-4B9B-B649-9487C0568F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71B28A26-2B88-400D-A127-E5AF52948DB5}" type="sibTrans" cxnId="{3E624E58-CBCC-4B9B-B649-9487C0568F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35C402A1-4066-4B7D-A673-084A35E90587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A leitura espiritual, individual ou comentada em grupo, muito ajuda os membros da EVP a manterem uma espiritualidade viva.</a:t>
          </a:r>
        </a:p>
      </dgm:t>
    </dgm:pt>
    <dgm:pt modelId="{9CB5F263-35E6-4445-924A-567AB8267AE7}" type="parTrans" cxnId="{F6F28286-A1AA-4327-975D-FA8F5C88B4B3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CF9D0343-0DDA-4238-AA4B-5C4F2F4B53F4}" type="sibTrans" cxnId="{F6F28286-A1AA-4327-975D-FA8F5C88B4B3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01A95442-6317-48FC-9D5C-9258BF46D68D}" type="pres">
      <dgm:prSet presAssocID="{2E019AEA-C366-4A75-93BD-4F6143809F8F}" presName="diagram" presStyleCnt="0">
        <dgm:presLayoutVars>
          <dgm:dir/>
          <dgm:resizeHandles val="exact"/>
        </dgm:presLayoutVars>
      </dgm:prSet>
      <dgm:spPr/>
    </dgm:pt>
    <dgm:pt modelId="{4DC5AD47-02B4-4DF9-AD9A-B154B2DACCE5}" type="pres">
      <dgm:prSet presAssocID="{9CDC2DEE-4F3E-4FFA-8FB4-1DF9EADA7565}" presName="node" presStyleLbl="node1" presStyleIdx="0" presStyleCnt="5" custLinFactNeighborX="4244" custLinFactNeighborY="-25972">
        <dgm:presLayoutVars>
          <dgm:bulletEnabled val="1"/>
        </dgm:presLayoutVars>
      </dgm:prSet>
      <dgm:spPr/>
    </dgm:pt>
    <dgm:pt modelId="{93730838-237F-4DA8-9228-D16CD3943AEF}" type="pres">
      <dgm:prSet presAssocID="{4E0DE944-EFB4-4E78-A773-FA033EAF7018}" presName="sibTrans" presStyleCnt="0"/>
      <dgm:spPr/>
    </dgm:pt>
    <dgm:pt modelId="{83CFFBA5-2415-45AB-96EB-9DB50B1F4863}" type="pres">
      <dgm:prSet presAssocID="{1F551EA6-F169-47D9-AA22-41E02B89F9E1}" presName="node" presStyleLbl="node1" presStyleIdx="1" presStyleCnt="5" custLinFactNeighborX="1775" custLinFactNeighborY="-12933">
        <dgm:presLayoutVars>
          <dgm:bulletEnabled val="1"/>
        </dgm:presLayoutVars>
      </dgm:prSet>
      <dgm:spPr/>
    </dgm:pt>
    <dgm:pt modelId="{C826CBB6-E234-4E4C-9C5C-947C1E4FC9C4}" type="pres">
      <dgm:prSet presAssocID="{D5A416A7-A62F-478F-A277-7241793693CE}" presName="sibTrans" presStyleCnt="0"/>
      <dgm:spPr/>
    </dgm:pt>
    <dgm:pt modelId="{9421FBE9-8156-4F36-80FC-5DFEFC133A33}" type="pres">
      <dgm:prSet presAssocID="{23DCD013-E387-4897-AF6E-11311020C811}" presName="node" presStyleLbl="node1" presStyleIdx="2" presStyleCnt="5" custLinFactNeighborY="-10626">
        <dgm:presLayoutVars>
          <dgm:bulletEnabled val="1"/>
        </dgm:presLayoutVars>
      </dgm:prSet>
      <dgm:spPr/>
    </dgm:pt>
    <dgm:pt modelId="{253DD5F8-B622-4913-9DDD-A43DCEA3DBB9}" type="pres">
      <dgm:prSet presAssocID="{3E994167-C230-4567-A884-FB36C08D60C5}" presName="sibTrans" presStyleCnt="0"/>
      <dgm:spPr/>
    </dgm:pt>
    <dgm:pt modelId="{FC3C9A1C-9E19-4355-AEF6-66252B802E3B}" type="pres">
      <dgm:prSet presAssocID="{E764EAEF-3FF0-4A6D-ADB8-22B5EB82682C}" presName="node" presStyleLbl="node1" presStyleIdx="3" presStyleCnt="5" custLinFactNeighborX="1817" custLinFactNeighborY="-4224">
        <dgm:presLayoutVars>
          <dgm:bulletEnabled val="1"/>
        </dgm:presLayoutVars>
      </dgm:prSet>
      <dgm:spPr/>
    </dgm:pt>
    <dgm:pt modelId="{D31D42F7-0508-4EC7-85FF-717D84EC6977}" type="pres">
      <dgm:prSet presAssocID="{71B28A26-2B88-400D-A127-E5AF52948DB5}" presName="sibTrans" presStyleCnt="0"/>
      <dgm:spPr/>
    </dgm:pt>
    <dgm:pt modelId="{CD66B0BC-49E9-46C5-ACFC-8464C6BD6F72}" type="pres">
      <dgm:prSet presAssocID="{35C402A1-4066-4B7D-A673-084A35E90587}" presName="node" presStyleLbl="node1" presStyleIdx="4" presStyleCnt="5" custLinFactNeighborX="1165" custLinFactNeighborY="-11947">
        <dgm:presLayoutVars>
          <dgm:bulletEnabled val="1"/>
        </dgm:presLayoutVars>
      </dgm:prSet>
      <dgm:spPr/>
    </dgm:pt>
  </dgm:ptLst>
  <dgm:cxnLst>
    <dgm:cxn modelId="{4E298621-C4DE-4A54-860C-0DBE519B4F48}" type="presOf" srcId="{2E019AEA-C366-4A75-93BD-4F6143809F8F}" destId="{01A95442-6317-48FC-9D5C-9258BF46D68D}" srcOrd="0" destOrd="0" presId="urn:microsoft.com/office/officeart/2005/8/layout/default#3"/>
    <dgm:cxn modelId="{8728674B-C964-4D0B-A252-49222B790B8C}" srcId="{2E019AEA-C366-4A75-93BD-4F6143809F8F}" destId="{23DCD013-E387-4897-AF6E-11311020C811}" srcOrd="2" destOrd="0" parTransId="{0498430F-A897-4749-ADBC-41B137F8CF71}" sibTransId="{3E994167-C230-4567-A884-FB36C08D60C5}"/>
    <dgm:cxn modelId="{3E624E58-CBCC-4B9B-B649-9487C0568FC0}" srcId="{2E019AEA-C366-4A75-93BD-4F6143809F8F}" destId="{E764EAEF-3FF0-4A6D-ADB8-22B5EB82682C}" srcOrd="3" destOrd="0" parTransId="{636BEEC7-A83B-48EA-8541-E20E8BD55EE2}" sibTransId="{71B28A26-2B88-400D-A127-E5AF52948DB5}"/>
    <dgm:cxn modelId="{F6F28286-A1AA-4327-975D-FA8F5C88B4B3}" srcId="{2E019AEA-C366-4A75-93BD-4F6143809F8F}" destId="{35C402A1-4066-4B7D-A673-084A35E90587}" srcOrd="4" destOrd="0" parTransId="{9CB5F263-35E6-4445-924A-567AB8267AE7}" sibTransId="{CF9D0343-0DDA-4238-AA4B-5C4F2F4B53F4}"/>
    <dgm:cxn modelId="{B66E0B90-1736-4AD3-8A74-333A8C667755}" type="presOf" srcId="{23DCD013-E387-4897-AF6E-11311020C811}" destId="{9421FBE9-8156-4F36-80FC-5DFEFC133A33}" srcOrd="0" destOrd="0" presId="urn:microsoft.com/office/officeart/2005/8/layout/default#3"/>
    <dgm:cxn modelId="{41D54EA5-CB6E-48BA-BDDB-E122E2F036AF}" type="presOf" srcId="{E764EAEF-3FF0-4A6D-ADB8-22B5EB82682C}" destId="{FC3C9A1C-9E19-4355-AEF6-66252B802E3B}" srcOrd="0" destOrd="0" presId="urn:microsoft.com/office/officeart/2005/8/layout/default#3"/>
    <dgm:cxn modelId="{61A6DFA6-1A47-4C01-A42E-453EE8CF7031}" srcId="{2E019AEA-C366-4A75-93BD-4F6143809F8F}" destId="{1F551EA6-F169-47D9-AA22-41E02B89F9E1}" srcOrd="1" destOrd="0" parTransId="{5C271E4A-6301-413C-8E1B-433AB5B13213}" sibTransId="{D5A416A7-A62F-478F-A277-7241793693CE}"/>
    <dgm:cxn modelId="{E88588F3-2259-4A8A-BC78-4B3C493E6227}" type="presOf" srcId="{9CDC2DEE-4F3E-4FFA-8FB4-1DF9EADA7565}" destId="{4DC5AD47-02B4-4DF9-AD9A-B154B2DACCE5}" srcOrd="0" destOrd="0" presId="urn:microsoft.com/office/officeart/2005/8/layout/default#3"/>
    <dgm:cxn modelId="{046ABDF4-D674-4790-8F42-23927FAFB0C0}" srcId="{2E019AEA-C366-4A75-93BD-4F6143809F8F}" destId="{9CDC2DEE-4F3E-4FFA-8FB4-1DF9EADA7565}" srcOrd="0" destOrd="0" parTransId="{E2C4C0CF-8405-4499-80F4-7686F52BA0C3}" sibTransId="{4E0DE944-EFB4-4E78-A773-FA033EAF7018}"/>
    <dgm:cxn modelId="{EE219EFB-CBEF-4245-85CA-12875BD1F972}" type="presOf" srcId="{1F551EA6-F169-47D9-AA22-41E02B89F9E1}" destId="{83CFFBA5-2415-45AB-96EB-9DB50B1F4863}" srcOrd="0" destOrd="0" presId="urn:microsoft.com/office/officeart/2005/8/layout/default#3"/>
    <dgm:cxn modelId="{097F5AFF-7269-4798-9B67-84ADA585DE2B}" type="presOf" srcId="{35C402A1-4066-4B7D-A673-084A35E90587}" destId="{CD66B0BC-49E9-46C5-ACFC-8464C6BD6F72}" srcOrd="0" destOrd="0" presId="urn:microsoft.com/office/officeart/2005/8/layout/default#3"/>
    <dgm:cxn modelId="{067AFA15-C00A-4D4A-ABE1-F8D64CC31C0E}" type="presParOf" srcId="{01A95442-6317-48FC-9D5C-9258BF46D68D}" destId="{4DC5AD47-02B4-4DF9-AD9A-B154B2DACCE5}" srcOrd="0" destOrd="0" presId="urn:microsoft.com/office/officeart/2005/8/layout/default#3"/>
    <dgm:cxn modelId="{7D4E8423-CFD9-4547-A206-2E6CFB30AE70}" type="presParOf" srcId="{01A95442-6317-48FC-9D5C-9258BF46D68D}" destId="{93730838-237F-4DA8-9228-D16CD3943AEF}" srcOrd="1" destOrd="0" presId="urn:microsoft.com/office/officeart/2005/8/layout/default#3"/>
    <dgm:cxn modelId="{FBF16169-8354-41B9-8F1A-D50D7FD8E822}" type="presParOf" srcId="{01A95442-6317-48FC-9D5C-9258BF46D68D}" destId="{83CFFBA5-2415-45AB-96EB-9DB50B1F4863}" srcOrd="2" destOrd="0" presId="urn:microsoft.com/office/officeart/2005/8/layout/default#3"/>
    <dgm:cxn modelId="{42EC0E89-7451-4A93-B6C2-213CF68BAF55}" type="presParOf" srcId="{01A95442-6317-48FC-9D5C-9258BF46D68D}" destId="{C826CBB6-E234-4E4C-9C5C-947C1E4FC9C4}" srcOrd="3" destOrd="0" presId="urn:microsoft.com/office/officeart/2005/8/layout/default#3"/>
    <dgm:cxn modelId="{2DEDBB73-2061-4937-9EB1-644FCBEE3253}" type="presParOf" srcId="{01A95442-6317-48FC-9D5C-9258BF46D68D}" destId="{9421FBE9-8156-4F36-80FC-5DFEFC133A33}" srcOrd="4" destOrd="0" presId="urn:microsoft.com/office/officeart/2005/8/layout/default#3"/>
    <dgm:cxn modelId="{2B4C6246-2AB5-4C1D-9588-DA25043D9916}" type="presParOf" srcId="{01A95442-6317-48FC-9D5C-9258BF46D68D}" destId="{253DD5F8-B622-4913-9DDD-A43DCEA3DBB9}" srcOrd="5" destOrd="0" presId="urn:microsoft.com/office/officeart/2005/8/layout/default#3"/>
    <dgm:cxn modelId="{4CEFB6FF-0176-4EFE-A774-925AF026D683}" type="presParOf" srcId="{01A95442-6317-48FC-9D5C-9258BF46D68D}" destId="{FC3C9A1C-9E19-4355-AEF6-66252B802E3B}" srcOrd="6" destOrd="0" presId="urn:microsoft.com/office/officeart/2005/8/layout/default#3"/>
    <dgm:cxn modelId="{59161642-971D-4557-B6D9-BEA1263E8B71}" type="presParOf" srcId="{01A95442-6317-48FC-9D5C-9258BF46D68D}" destId="{D31D42F7-0508-4EC7-85FF-717D84EC6977}" srcOrd="7" destOrd="0" presId="urn:microsoft.com/office/officeart/2005/8/layout/default#3"/>
    <dgm:cxn modelId="{B31BFA5F-5E85-4931-BDEF-07ACB9C95F85}" type="presParOf" srcId="{01A95442-6317-48FC-9D5C-9258BF46D68D}" destId="{CD66B0BC-49E9-46C5-ACFC-8464C6BD6F72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A40CCD-A186-4442-9AF4-291692A939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28ADFF4-D4D7-4C37-8E6F-1997F26F4F12}" type="pres">
      <dgm:prSet presAssocID="{8AA40CCD-A186-4442-9AF4-291692A93939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FE703518-4007-4CCB-A954-16CA745AF9F7}" type="presOf" srcId="{8AA40CCD-A186-4442-9AF4-291692A93939}" destId="{B28ADFF4-D4D7-4C37-8E6F-1997F26F4F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019AEA-C366-4A75-93BD-4F6143809F8F}" type="doc">
      <dgm:prSet loTypeId="urn:microsoft.com/office/officeart/2005/8/layout/default#3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9CDC2DEE-4F3E-4FFA-8FB4-1DF9EADA7565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É necessário constituir na paróquia e comunidades uma EVP? Por que?</a:t>
          </a:r>
        </a:p>
      </dgm:t>
    </dgm:pt>
    <dgm:pt modelId="{E2C4C0CF-8405-4499-80F4-7686F52BA0C3}" type="parTrans" cxnId="{046ABDF4-D674-4790-8F42-23927FAFB0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4E0DE944-EFB4-4E78-A773-FA033EAF7018}" type="sibTrans" cxnId="{046ABDF4-D674-4790-8F42-23927FAFB0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1F551EA6-F169-47D9-AA22-41E02B89F9E1}">
      <dgm:prSet custT="1"/>
      <dgm:spPr/>
      <dgm:t>
        <a:bodyPr/>
        <a:lstStyle/>
        <a:p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Quais são as maiores dificuldades para se criar e manter uma EVP?</a:t>
          </a:r>
        </a:p>
      </dgm:t>
    </dgm:pt>
    <dgm:pt modelId="{5C271E4A-6301-413C-8E1B-433AB5B13213}" type="parTrans" cxnId="{61A6DFA6-1A47-4C01-A42E-453EE8CF7031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D5A416A7-A62F-478F-A277-7241793693CE}" type="sibTrans" cxnId="{61A6DFA6-1A47-4C01-A42E-453EE8CF7031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23DCD013-E387-4897-AF6E-11311020C811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Qual a importância de se trabalhar a dimensão vocacional em todas as pastorais e movimentos eclesiais afins? </a:t>
          </a:r>
        </a:p>
      </dgm:t>
    </dgm:pt>
    <dgm:pt modelId="{0498430F-A897-4749-ADBC-41B137F8CF71}" type="parTrans" cxnId="{8728674B-C964-4D0B-A252-49222B790B8C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3E994167-C230-4567-A884-FB36C08D60C5}" type="sibTrans" cxnId="{8728674B-C964-4D0B-A252-49222B790B8C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E764EAEF-3FF0-4A6D-ADB8-22B5EB82682C}">
      <dgm:prSet custT="1"/>
      <dgm:spPr/>
      <dgm:t>
        <a:bodyPr/>
        <a:lstStyle/>
        <a:p>
          <a:pPr rtl="0"/>
          <a:r>
            <a:rPr lang="pt-BR" sz="3600" dirty="0">
              <a:solidFill>
                <a:schemeClr val="tx1"/>
              </a:solidFill>
              <a:latin typeface="Berlin Sans FB" panose="020E0602020502020306" pitchFamily="34" charset="0"/>
            </a:rPr>
            <a:t>Qual é a situação da sua Equipe Vocacional atualmente? Quais os trabalhos tem sido desenvolvidos?</a:t>
          </a:r>
        </a:p>
      </dgm:t>
    </dgm:pt>
    <dgm:pt modelId="{636BEEC7-A83B-48EA-8541-E20E8BD55EE2}" type="parTrans" cxnId="{3E624E58-CBCC-4B9B-B649-9487C0568F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71B28A26-2B88-400D-A127-E5AF52948DB5}" type="sibTrans" cxnId="{3E624E58-CBCC-4B9B-B649-9487C0568FC0}">
      <dgm:prSet/>
      <dgm:spPr/>
      <dgm:t>
        <a:bodyPr/>
        <a:lstStyle/>
        <a:p>
          <a:endParaRPr lang="pt-BR" sz="3600">
            <a:solidFill>
              <a:schemeClr val="tx1"/>
            </a:solidFill>
            <a:latin typeface="Berlin Sans FB" panose="020E0602020502020306" pitchFamily="34" charset="0"/>
          </a:endParaRPr>
        </a:p>
      </dgm:t>
    </dgm:pt>
    <dgm:pt modelId="{01A95442-6317-48FC-9D5C-9258BF46D68D}" type="pres">
      <dgm:prSet presAssocID="{2E019AEA-C366-4A75-93BD-4F6143809F8F}" presName="diagram" presStyleCnt="0">
        <dgm:presLayoutVars>
          <dgm:dir/>
          <dgm:resizeHandles val="exact"/>
        </dgm:presLayoutVars>
      </dgm:prSet>
      <dgm:spPr/>
    </dgm:pt>
    <dgm:pt modelId="{4DC5AD47-02B4-4DF9-AD9A-B154B2DACCE5}" type="pres">
      <dgm:prSet presAssocID="{9CDC2DEE-4F3E-4FFA-8FB4-1DF9EADA7565}" presName="node" presStyleLbl="node1" presStyleIdx="0" presStyleCnt="4" custScaleY="110000" custLinFactNeighborX="-1850" custLinFactNeighborY="-161">
        <dgm:presLayoutVars>
          <dgm:bulletEnabled val="1"/>
        </dgm:presLayoutVars>
      </dgm:prSet>
      <dgm:spPr/>
    </dgm:pt>
    <dgm:pt modelId="{93730838-237F-4DA8-9228-D16CD3943AEF}" type="pres">
      <dgm:prSet presAssocID="{4E0DE944-EFB4-4E78-A773-FA033EAF7018}" presName="sibTrans" presStyleCnt="0"/>
      <dgm:spPr/>
    </dgm:pt>
    <dgm:pt modelId="{83CFFBA5-2415-45AB-96EB-9DB50B1F4863}" type="pres">
      <dgm:prSet presAssocID="{1F551EA6-F169-47D9-AA22-41E02B89F9E1}" presName="node" presStyleLbl="node1" presStyleIdx="1" presStyleCnt="4" custLinFactNeighborX="1775" custLinFactNeighborY="-12933">
        <dgm:presLayoutVars>
          <dgm:bulletEnabled val="1"/>
        </dgm:presLayoutVars>
      </dgm:prSet>
      <dgm:spPr/>
    </dgm:pt>
    <dgm:pt modelId="{C826CBB6-E234-4E4C-9C5C-947C1E4FC9C4}" type="pres">
      <dgm:prSet presAssocID="{D5A416A7-A62F-478F-A277-7241793693CE}" presName="sibTrans" presStyleCnt="0"/>
      <dgm:spPr/>
    </dgm:pt>
    <dgm:pt modelId="{9421FBE9-8156-4F36-80FC-5DFEFC133A33}" type="pres">
      <dgm:prSet presAssocID="{23DCD013-E387-4897-AF6E-11311020C811}" presName="node" presStyleLbl="node1" presStyleIdx="2" presStyleCnt="4" custScaleY="110000" custLinFactNeighborY="-10682">
        <dgm:presLayoutVars>
          <dgm:bulletEnabled val="1"/>
        </dgm:presLayoutVars>
      </dgm:prSet>
      <dgm:spPr/>
    </dgm:pt>
    <dgm:pt modelId="{253DD5F8-B622-4913-9DDD-A43DCEA3DBB9}" type="pres">
      <dgm:prSet presAssocID="{3E994167-C230-4567-A884-FB36C08D60C5}" presName="sibTrans" presStyleCnt="0"/>
      <dgm:spPr/>
    </dgm:pt>
    <dgm:pt modelId="{FC3C9A1C-9E19-4355-AEF6-66252B802E3B}" type="pres">
      <dgm:prSet presAssocID="{E764EAEF-3FF0-4A6D-ADB8-22B5EB82682C}" presName="node" presStyleLbl="node1" presStyleIdx="3" presStyleCnt="4" custLinFactNeighborX="1817" custLinFactNeighborY="-4224">
        <dgm:presLayoutVars>
          <dgm:bulletEnabled val="1"/>
        </dgm:presLayoutVars>
      </dgm:prSet>
      <dgm:spPr/>
    </dgm:pt>
  </dgm:ptLst>
  <dgm:cxnLst>
    <dgm:cxn modelId="{4E298621-C4DE-4A54-860C-0DBE519B4F48}" type="presOf" srcId="{2E019AEA-C366-4A75-93BD-4F6143809F8F}" destId="{01A95442-6317-48FC-9D5C-9258BF46D68D}" srcOrd="0" destOrd="0" presId="urn:microsoft.com/office/officeart/2005/8/layout/default#3"/>
    <dgm:cxn modelId="{8728674B-C964-4D0B-A252-49222B790B8C}" srcId="{2E019AEA-C366-4A75-93BD-4F6143809F8F}" destId="{23DCD013-E387-4897-AF6E-11311020C811}" srcOrd="2" destOrd="0" parTransId="{0498430F-A897-4749-ADBC-41B137F8CF71}" sibTransId="{3E994167-C230-4567-A884-FB36C08D60C5}"/>
    <dgm:cxn modelId="{3E624E58-CBCC-4B9B-B649-9487C0568FC0}" srcId="{2E019AEA-C366-4A75-93BD-4F6143809F8F}" destId="{E764EAEF-3FF0-4A6D-ADB8-22B5EB82682C}" srcOrd="3" destOrd="0" parTransId="{636BEEC7-A83B-48EA-8541-E20E8BD55EE2}" sibTransId="{71B28A26-2B88-400D-A127-E5AF52948DB5}"/>
    <dgm:cxn modelId="{B66E0B90-1736-4AD3-8A74-333A8C667755}" type="presOf" srcId="{23DCD013-E387-4897-AF6E-11311020C811}" destId="{9421FBE9-8156-4F36-80FC-5DFEFC133A33}" srcOrd="0" destOrd="0" presId="urn:microsoft.com/office/officeart/2005/8/layout/default#3"/>
    <dgm:cxn modelId="{41D54EA5-CB6E-48BA-BDDB-E122E2F036AF}" type="presOf" srcId="{E764EAEF-3FF0-4A6D-ADB8-22B5EB82682C}" destId="{FC3C9A1C-9E19-4355-AEF6-66252B802E3B}" srcOrd="0" destOrd="0" presId="urn:microsoft.com/office/officeart/2005/8/layout/default#3"/>
    <dgm:cxn modelId="{61A6DFA6-1A47-4C01-A42E-453EE8CF7031}" srcId="{2E019AEA-C366-4A75-93BD-4F6143809F8F}" destId="{1F551EA6-F169-47D9-AA22-41E02B89F9E1}" srcOrd="1" destOrd="0" parTransId="{5C271E4A-6301-413C-8E1B-433AB5B13213}" sibTransId="{D5A416A7-A62F-478F-A277-7241793693CE}"/>
    <dgm:cxn modelId="{E88588F3-2259-4A8A-BC78-4B3C493E6227}" type="presOf" srcId="{9CDC2DEE-4F3E-4FFA-8FB4-1DF9EADA7565}" destId="{4DC5AD47-02B4-4DF9-AD9A-B154B2DACCE5}" srcOrd="0" destOrd="0" presId="urn:microsoft.com/office/officeart/2005/8/layout/default#3"/>
    <dgm:cxn modelId="{046ABDF4-D674-4790-8F42-23927FAFB0C0}" srcId="{2E019AEA-C366-4A75-93BD-4F6143809F8F}" destId="{9CDC2DEE-4F3E-4FFA-8FB4-1DF9EADA7565}" srcOrd="0" destOrd="0" parTransId="{E2C4C0CF-8405-4499-80F4-7686F52BA0C3}" sibTransId="{4E0DE944-EFB4-4E78-A773-FA033EAF7018}"/>
    <dgm:cxn modelId="{EE219EFB-CBEF-4245-85CA-12875BD1F972}" type="presOf" srcId="{1F551EA6-F169-47D9-AA22-41E02B89F9E1}" destId="{83CFFBA5-2415-45AB-96EB-9DB50B1F4863}" srcOrd="0" destOrd="0" presId="urn:microsoft.com/office/officeart/2005/8/layout/default#3"/>
    <dgm:cxn modelId="{067AFA15-C00A-4D4A-ABE1-F8D64CC31C0E}" type="presParOf" srcId="{01A95442-6317-48FC-9D5C-9258BF46D68D}" destId="{4DC5AD47-02B4-4DF9-AD9A-B154B2DACCE5}" srcOrd="0" destOrd="0" presId="urn:microsoft.com/office/officeart/2005/8/layout/default#3"/>
    <dgm:cxn modelId="{7D4E8423-CFD9-4547-A206-2E6CFB30AE70}" type="presParOf" srcId="{01A95442-6317-48FC-9D5C-9258BF46D68D}" destId="{93730838-237F-4DA8-9228-D16CD3943AEF}" srcOrd="1" destOrd="0" presId="urn:microsoft.com/office/officeart/2005/8/layout/default#3"/>
    <dgm:cxn modelId="{FBF16169-8354-41B9-8F1A-D50D7FD8E822}" type="presParOf" srcId="{01A95442-6317-48FC-9D5C-9258BF46D68D}" destId="{83CFFBA5-2415-45AB-96EB-9DB50B1F4863}" srcOrd="2" destOrd="0" presId="urn:microsoft.com/office/officeart/2005/8/layout/default#3"/>
    <dgm:cxn modelId="{42EC0E89-7451-4A93-B6C2-213CF68BAF55}" type="presParOf" srcId="{01A95442-6317-48FC-9D5C-9258BF46D68D}" destId="{C826CBB6-E234-4E4C-9C5C-947C1E4FC9C4}" srcOrd="3" destOrd="0" presId="urn:microsoft.com/office/officeart/2005/8/layout/default#3"/>
    <dgm:cxn modelId="{2DEDBB73-2061-4937-9EB1-644FCBEE3253}" type="presParOf" srcId="{01A95442-6317-48FC-9D5C-9258BF46D68D}" destId="{9421FBE9-8156-4F36-80FC-5DFEFC133A33}" srcOrd="4" destOrd="0" presId="urn:microsoft.com/office/officeart/2005/8/layout/default#3"/>
    <dgm:cxn modelId="{2B4C6246-2AB5-4C1D-9588-DA25043D9916}" type="presParOf" srcId="{01A95442-6317-48FC-9D5C-9258BF46D68D}" destId="{253DD5F8-B622-4913-9DDD-A43DCEA3DBB9}" srcOrd="5" destOrd="0" presId="urn:microsoft.com/office/officeart/2005/8/layout/default#3"/>
    <dgm:cxn modelId="{4CEFB6FF-0176-4EFE-A774-925AF026D683}" type="presParOf" srcId="{01A95442-6317-48FC-9D5C-9258BF46D68D}" destId="{FC3C9A1C-9E19-4355-AEF6-66252B802E3B}" srcOrd="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5AD47-02B4-4DF9-AD9A-B154B2DACCE5}">
      <dsp:nvSpPr>
        <dsp:cNvPr id="0" name=""/>
        <dsp:cNvSpPr/>
      </dsp:nvSpPr>
      <dsp:spPr>
        <a:xfrm>
          <a:off x="233640" y="0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>
              <a:latin typeface="Berlin Sans FB" panose="020E0602020502020306" pitchFamily="34" charset="0"/>
            </a:rPr>
            <a:t>Chamar é atividade decisiva no Serviço de Animação Vocacional. Foi assim que fez Jesus. Ele chamou. Começou a Igreja, chamando seus colaboradores, os Apóstolos (</a:t>
          </a:r>
          <a:r>
            <a:rPr lang="pt-BR" sz="3200" kern="1200" dirty="0" err="1">
              <a:latin typeface="Berlin Sans FB" panose="020E0602020502020306" pitchFamily="34" charset="0"/>
            </a:rPr>
            <a:t>Lc</a:t>
          </a:r>
          <a:r>
            <a:rPr lang="pt-BR" sz="3200" kern="1200" dirty="0">
              <a:latin typeface="Berlin Sans FB" panose="020E0602020502020306" pitchFamily="34" charset="0"/>
            </a:rPr>
            <a:t> 6,12-14).</a:t>
          </a:r>
        </a:p>
      </dsp:txBody>
      <dsp:txXfrm>
        <a:off x="233640" y="0"/>
        <a:ext cx="5505185" cy="3303111"/>
      </dsp:txXfrm>
    </dsp:sp>
    <dsp:sp modelId="{83CFFBA5-2415-45AB-96EB-9DB50B1F4863}">
      <dsp:nvSpPr>
        <dsp:cNvPr id="0" name=""/>
        <dsp:cNvSpPr/>
      </dsp:nvSpPr>
      <dsp:spPr>
        <a:xfrm>
          <a:off x="6024875" y="244971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>
              <a:latin typeface="Berlin Sans FB" panose="020E0602020502020306" pitchFamily="34" charset="0"/>
            </a:rPr>
            <a:t>Não esperar que alguém se apresente. A vocação não nasce por geração espontânea. A iniciativa é de Deus, no entanto, passa pela mediação humana.</a:t>
          </a:r>
        </a:p>
      </dsp:txBody>
      <dsp:txXfrm>
        <a:off x="6024875" y="244971"/>
        <a:ext cx="5505185" cy="3303111"/>
      </dsp:txXfrm>
    </dsp:sp>
    <dsp:sp modelId="{9421FBE9-8156-4F36-80FC-5DFEFC133A33}">
      <dsp:nvSpPr>
        <dsp:cNvPr id="0" name=""/>
        <dsp:cNvSpPr/>
      </dsp:nvSpPr>
      <dsp:spPr>
        <a:xfrm>
          <a:off x="12111409" y="473579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latin typeface="Berlin Sans FB" panose="020E0602020502020306" pitchFamily="34" charset="0"/>
            </a:rPr>
            <a:t>É preciso chamar sem temer a decepção. Não ter medo da resposta negativa.</a:t>
          </a:r>
          <a:endParaRPr lang="pt-BR" sz="3200" kern="1200" dirty="0">
            <a:latin typeface="Berlin Sans FB" panose="020E0602020502020306" pitchFamily="34" charset="0"/>
          </a:endParaRPr>
        </a:p>
      </dsp:txBody>
      <dsp:txXfrm>
        <a:off x="12111409" y="473579"/>
        <a:ext cx="5505185" cy="3303111"/>
      </dsp:txXfrm>
    </dsp:sp>
    <dsp:sp modelId="{FC3C9A1C-9E19-4355-AEF6-66252B802E3B}">
      <dsp:nvSpPr>
        <dsp:cNvPr id="0" name=""/>
        <dsp:cNvSpPr/>
      </dsp:nvSpPr>
      <dsp:spPr>
        <a:xfrm>
          <a:off x="100029" y="4538674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latin typeface="Berlin Sans FB" panose="020E0602020502020306" pitchFamily="34" charset="0"/>
            </a:rPr>
            <a:t>Chamadas gerais de nada servem. Deve-se chamar pelo nome. Não apenas aqueles jovens que se apresentam a nós aparentemente como "certinhos", mas também os "revoltados". </a:t>
          </a:r>
          <a:endParaRPr lang="pt-BR" sz="3200" kern="1200" dirty="0">
            <a:latin typeface="Berlin Sans FB" panose="020E0602020502020306" pitchFamily="34" charset="0"/>
          </a:endParaRPr>
        </a:p>
      </dsp:txBody>
      <dsp:txXfrm>
        <a:off x="100029" y="4538674"/>
        <a:ext cx="5505185" cy="3303111"/>
      </dsp:txXfrm>
    </dsp:sp>
    <dsp:sp modelId="{CD66B0BC-49E9-46C5-ACFC-8464C6BD6F72}">
      <dsp:nvSpPr>
        <dsp:cNvPr id="0" name=""/>
        <dsp:cNvSpPr/>
      </dsp:nvSpPr>
      <dsp:spPr>
        <a:xfrm>
          <a:off x="6119839" y="4283575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latin typeface="Berlin Sans FB" panose="020E0602020502020306" pitchFamily="34" charset="0"/>
            </a:rPr>
            <a:t>Todos devem chamar: padres, diáconos, bispos, seminaristas, consagrados, animadores vocacionais, enfim, toda a comunidade.</a:t>
          </a:r>
          <a:endParaRPr lang="pt-BR" sz="3200" kern="1200" dirty="0">
            <a:latin typeface="Berlin Sans FB" panose="020E0602020502020306" pitchFamily="34" charset="0"/>
          </a:endParaRPr>
        </a:p>
      </dsp:txBody>
      <dsp:txXfrm>
        <a:off x="6119839" y="4283575"/>
        <a:ext cx="5505185" cy="3303111"/>
      </dsp:txXfrm>
    </dsp:sp>
    <dsp:sp modelId="{F553936F-6642-4CD5-A504-90978343C380}">
      <dsp:nvSpPr>
        <dsp:cNvPr id="0" name=""/>
        <dsp:cNvSpPr/>
      </dsp:nvSpPr>
      <dsp:spPr>
        <a:xfrm>
          <a:off x="12111409" y="4054967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latin typeface="Berlin Sans FB" panose="020E0602020502020306" pitchFamily="34" charset="0"/>
            </a:rPr>
            <a:t>Encaminhar os jovens para os Encontros Vocacionais em nível Regional e Arquidiocesano. </a:t>
          </a:r>
          <a:endParaRPr lang="pt-BR" sz="3200" kern="1200" dirty="0">
            <a:latin typeface="Berlin Sans FB" panose="020E0602020502020306" pitchFamily="34" charset="0"/>
          </a:endParaRPr>
        </a:p>
      </dsp:txBody>
      <dsp:txXfrm>
        <a:off x="12111409" y="4054967"/>
        <a:ext cx="5505185" cy="33031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5AD47-02B4-4DF9-AD9A-B154B2DACCE5}">
      <dsp:nvSpPr>
        <dsp:cNvPr id="0" name=""/>
        <dsp:cNvSpPr/>
      </dsp:nvSpPr>
      <dsp:spPr>
        <a:xfrm>
          <a:off x="233640" y="0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A dinâmica e a fecundidade da EVP se mede pelo nível de espiritualidade dos seus membros.</a:t>
          </a:r>
        </a:p>
      </dsp:txBody>
      <dsp:txXfrm>
        <a:off x="233640" y="0"/>
        <a:ext cx="5505185" cy="3303111"/>
      </dsp:txXfrm>
    </dsp:sp>
    <dsp:sp modelId="{83CFFBA5-2415-45AB-96EB-9DB50B1F4863}">
      <dsp:nvSpPr>
        <dsp:cNvPr id="0" name=""/>
        <dsp:cNvSpPr/>
      </dsp:nvSpPr>
      <dsp:spPr>
        <a:xfrm>
          <a:off x="6153421" y="397376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Sem espiritualidade as pessoas se indispõem com as outras e procuram interesses pessoais; o grupo perde o sentido de agir, desanima, se divide, não é eficaz, se acaba.</a:t>
          </a:r>
        </a:p>
      </dsp:txBody>
      <dsp:txXfrm>
        <a:off x="6153421" y="397376"/>
        <a:ext cx="5505185" cy="3303111"/>
      </dsp:txXfrm>
    </dsp:sp>
    <dsp:sp modelId="{9421FBE9-8156-4F36-80FC-5DFEFC133A33}">
      <dsp:nvSpPr>
        <dsp:cNvPr id="0" name=""/>
        <dsp:cNvSpPr/>
      </dsp:nvSpPr>
      <dsp:spPr>
        <a:xfrm>
          <a:off x="12111409" y="473579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O sustento da vida espiritual é a oração assídua, vida sacramental, a Palavra de Deus, Jesus, como modelo, visão e vida eclesial.</a:t>
          </a:r>
        </a:p>
      </dsp:txBody>
      <dsp:txXfrm>
        <a:off x="12111409" y="473579"/>
        <a:ext cx="5505185" cy="3303111"/>
      </dsp:txXfrm>
    </dsp:sp>
    <dsp:sp modelId="{FC3C9A1C-9E19-4355-AEF6-66252B802E3B}">
      <dsp:nvSpPr>
        <dsp:cNvPr id="0" name=""/>
        <dsp:cNvSpPr/>
      </dsp:nvSpPr>
      <dsp:spPr>
        <a:xfrm>
          <a:off x="3127881" y="4538674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A EVP precisa de retiros, momentos de oração e de escuta do Senhor.</a:t>
          </a:r>
        </a:p>
      </dsp:txBody>
      <dsp:txXfrm>
        <a:off x="3127881" y="4538674"/>
        <a:ext cx="5505185" cy="3303111"/>
      </dsp:txXfrm>
    </dsp:sp>
    <dsp:sp modelId="{CD66B0BC-49E9-46C5-ACFC-8464C6BD6F72}">
      <dsp:nvSpPr>
        <dsp:cNvPr id="0" name=""/>
        <dsp:cNvSpPr/>
      </dsp:nvSpPr>
      <dsp:spPr>
        <a:xfrm>
          <a:off x="9147692" y="4283575"/>
          <a:ext cx="5505185" cy="33031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A leitura espiritual, individual ou comentada em grupo, muito ajuda os membros da EVP a manterem uma espiritualidade viva.</a:t>
          </a:r>
        </a:p>
      </dsp:txBody>
      <dsp:txXfrm>
        <a:off x="9147692" y="4283575"/>
        <a:ext cx="5505185" cy="33031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5AD47-02B4-4DF9-AD9A-B154B2DACCE5}">
      <dsp:nvSpPr>
        <dsp:cNvPr id="0" name=""/>
        <dsp:cNvSpPr/>
      </dsp:nvSpPr>
      <dsp:spPr>
        <a:xfrm>
          <a:off x="2234264" y="16"/>
          <a:ext cx="5881601" cy="3881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É necessário constituir na paróquia e comunidades uma EVP? Por que?</a:t>
          </a:r>
        </a:p>
      </dsp:txBody>
      <dsp:txXfrm>
        <a:off x="2234264" y="16"/>
        <a:ext cx="5881601" cy="3881857"/>
      </dsp:txXfrm>
    </dsp:sp>
    <dsp:sp modelId="{83CFFBA5-2415-45AB-96EB-9DB50B1F4863}">
      <dsp:nvSpPr>
        <dsp:cNvPr id="0" name=""/>
        <dsp:cNvSpPr/>
      </dsp:nvSpPr>
      <dsp:spPr>
        <a:xfrm>
          <a:off x="8917234" y="0"/>
          <a:ext cx="5881601" cy="35289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Quais são as maiores dificuldades para se criar e manter uma EVP?</a:t>
          </a:r>
        </a:p>
      </dsp:txBody>
      <dsp:txXfrm>
        <a:off x="8917234" y="0"/>
        <a:ext cx="5881601" cy="3528961"/>
      </dsp:txXfrm>
    </dsp:sp>
    <dsp:sp modelId="{9421FBE9-8156-4F36-80FC-5DFEFC133A33}">
      <dsp:nvSpPr>
        <dsp:cNvPr id="0" name=""/>
        <dsp:cNvSpPr/>
      </dsp:nvSpPr>
      <dsp:spPr>
        <a:xfrm>
          <a:off x="2343073" y="4098751"/>
          <a:ext cx="5881601" cy="3881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Qual a importância de se trabalhar a dimensão vocacional em todas as pastorais e movimentos eclesiais afins? </a:t>
          </a:r>
        </a:p>
      </dsp:txBody>
      <dsp:txXfrm>
        <a:off x="2343073" y="4098751"/>
        <a:ext cx="5881601" cy="3881857"/>
      </dsp:txXfrm>
    </dsp:sp>
    <dsp:sp modelId="{FC3C9A1C-9E19-4355-AEF6-66252B802E3B}">
      <dsp:nvSpPr>
        <dsp:cNvPr id="0" name=""/>
        <dsp:cNvSpPr/>
      </dsp:nvSpPr>
      <dsp:spPr>
        <a:xfrm>
          <a:off x="8919704" y="4503100"/>
          <a:ext cx="5881601" cy="35289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tx1"/>
              </a:solidFill>
              <a:latin typeface="Berlin Sans FB" panose="020E0602020502020306" pitchFamily="34" charset="0"/>
            </a:rPr>
            <a:t>Qual é a situação da sua Equipe Vocacional atualmente? Quais os trabalhos tem sido desenvolvidos?</a:t>
          </a:r>
        </a:p>
      </dsp:txBody>
      <dsp:txXfrm>
        <a:off x="8919704" y="4503100"/>
        <a:ext cx="5881601" cy="3528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20:01:13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0T20:05:29.790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17,'0'-2,"0"-4,0-2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E60C-3C73-4D0C-B7F3-565B45092DA6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79F08-C96B-45AC-908F-0E87FE4AF9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36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sv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svg" /><Relationship Id="rId4" Type="http://schemas.openxmlformats.org/officeDocument/2006/relationships/image" Target="../media/image2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svg" /><Relationship Id="rId4" Type="http://schemas.openxmlformats.org/officeDocument/2006/relationships/image" Target="../media/image23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svg" /><Relationship Id="rId4" Type="http://schemas.openxmlformats.org/officeDocument/2006/relationships/image" Target="../media/image23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 /><Relationship Id="rId3" Type="http://schemas.openxmlformats.org/officeDocument/2006/relationships/image" Target="../media/image35.png" /><Relationship Id="rId7" Type="http://schemas.openxmlformats.org/officeDocument/2006/relationships/diagramQuickStyle" Target="../diagrams/quickStyle2.xml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Relationship Id="rId6" Type="http://schemas.openxmlformats.org/officeDocument/2006/relationships/diagramLayout" Target="../diagrams/layout2.xml" /><Relationship Id="rId5" Type="http://schemas.openxmlformats.org/officeDocument/2006/relationships/diagramData" Target="../diagrams/data2.xml" /><Relationship Id="rId4" Type="http://schemas.openxmlformats.org/officeDocument/2006/relationships/image" Target="../media/image36.svg" /><Relationship Id="rId9" Type="http://schemas.microsoft.com/office/2007/relationships/diagramDrawing" Target="../diagrams/drawing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 /><Relationship Id="rId3" Type="http://schemas.openxmlformats.org/officeDocument/2006/relationships/image" Target="../media/image35.png" /><Relationship Id="rId7" Type="http://schemas.openxmlformats.org/officeDocument/2006/relationships/diagramData" Target="../diagrams/data3.xml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svg" /><Relationship Id="rId11" Type="http://schemas.microsoft.com/office/2007/relationships/diagramDrawing" Target="../diagrams/drawing3.xml" /><Relationship Id="rId5" Type="http://schemas.openxmlformats.org/officeDocument/2006/relationships/image" Target="../media/image5.png" /><Relationship Id="rId10" Type="http://schemas.openxmlformats.org/officeDocument/2006/relationships/diagramColors" Target="../diagrams/colors3.xml" /><Relationship Id="rId4" Type="http://schemas.openxmlformats.org/officeDocument/2006/relationships/image" Target="../media/image36.svg" /><Relationship Id="rId9" Type="http://schemas.openxmlformats.org/officeDocument/2006/relationships/diagramQuickStyle" Target="../diagrams/quickStyle3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 /><Relationship Id="rId3" Type="http://schemas.openxmlformats.org/officeDocument/2006/relationships/diagramData" Target="../diagrams/data4.xml" /><Relationship Id="rId7" Type="http://schemas.microsoft.com/office/2007/relationships/diagramDrawing" Target="../diagrams/drawing4.xml" /><Relationship Id="rId12" Type="http://schemas.microsoft.com/office/2007/relationships/diagramDrawing" Target="../diagrams/drawing5.xml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4.xml" /><Relationship Id="rId11" Type="http://schemas.openxmlformats.org/officeDocument/2006/relationships/diagramColors" Target="../diagrams/colors5.xml" /><Relationship Id="rId5" Type="http://schemas.openxmlformats.org/officeDocument/2006/relationships/diagramQuickStyle" Target="../diagrams/quickStyle4.xml" /><Relationship Id="rId10" Type="http://schemas.openxmlformats.org/officeDocument/2006/relationships/diagramQuickStyle" Target="../diagrams/quickStyle5.xml" /><Relationship Id="rId4" Type="http://schemas.openxmlformats.org/officeDocument/2006/relationships/diagramLayout" Target="../diagrams/layout4.xml" /><Relationship Id="rId9" Type="http://schemas.openxmlformats.org/officeDocument/2006/relationships/diagramLayout" Target="../diagrams/layout5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9.png" /><Relationship Id="rId5" Type="http://schemas.openxmlformats.org/officeDocument/2006/relationships/hyperlink" Target="https://www.google.com.br/url?sa=i&amp;rct=j&amp;q=&amp;esrc=s&amp;source=web&amp;cd=&amp;cad=rja&amp;uact=8&amp;ved=0CAIQw7AJahcKEwjo0OaHodP_AhUAAAAAHQAAAAAQAw&amp;url=https%3A%2F%2Farqmariana.com.br%2F&amp;psig=AOvVaw3Sk_rC9vQgOJHjssbY1GCI&amp;ust=1687397998538824&amp;opi=89978449" TargetMode="External" /><Relationship Id="rId4" Type="http://schemas.openxmlformats.org/officeDocument/2006/relationships/hyperlink" Target="http://comisemariana.blogspot.com/" TargetMode="Externa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sv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11.png" /><Relationship Id="rId7" Type="http://schemas.openxmlformats.org/officeDocument/2006/relationships/customXml" Target="../ink/ink1.xml" /><Relationship Id="rId12" Type="http://schemas.openxmlformats.org/officeDocument/2006/relationships/image" Target="../media/image18.sv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svg" /><Relationship Id="rId11" Type="http://schemas.openxmlformats.org/officeDocument/2006/relationships/image" Target="../media/image17.png" /><Relationship Id="rId5" Type="http://schemas.openxmlformats.org/officeDocument/2006/relationships/image" Target="../media/image13.png" /><Relationship Id="rId10" Type="http://schemas.openxmlformats.org/officeDocument/2006/relationships/image" Target="../media/image16.png" /><Relationship Id="rId4" Type="http://schemas.openxmlformats.org/officeDocument/2006/relationships/image" Target="../media/image12.svg" /><Relationship Id="rId9" Type="http://schemas.openxmlformats.org/officeDocument/2006/relationships/customXml" Target="../ink/ink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 /><Relationship Id="rId3" Type="http://schemas.openxmlformats.org/officeDocument/2006/relationships/image" Target="../media/image22.svg" /><Relationship Id="rId7" Type="http://schemas.openxmlformats.org/officeDocument/2006/relationships/image" Target="../media/image26.sv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5.png" /><Relationship Id="rId5" Type="http://schemas.openxmlformats.org/officeDocument/2006/relationships/image" Target="../media/image24.svg" /><Relationship Id="rId4" Type="http://schemas.openxmlformats.org/officeDocument/2006/relationships/image" Target="../media/image23.png" /><Relationship Id="rId9" Type="http://schemas.openxmlformats.org/officeDocument/2006/relationships/image" Target="../media/image28.sv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 /><Relationship Id="rId3" Type="http://schemas.openxmlformats.org/officeDocument/2006/relationships/image" Target="../media/image22.svg" /><Relationship Id="rId7" Type="http://schemas.openxmlformats.org/officeDocument/2006/relationships/image" Target="../media/image26.sv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5.png" /><Relationship Id="rId5" Type="http://schemas.openxmlformats.org/officeDocument/2006/relationships/image" Target="../media/image24.svg" /><Relationship Id="rId4" Type="http://schemas.openxmlformats.org/officeDocument/2006/relationships/image" Target="../media/image23.png" /><Relationship Id="rId9" Type="http://schemas.openxmlformats.org/officeDocument/2006/relationships/image" Target="../media/image28.sv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3.svg" /><Relationship Id="rId5" Type="http://schemas.openxmlformats.org/officeDocument/2006/relationships/image" Target="../media/image32.png" /><Relationship Id="rId4" Type="http://schemas.openxmlformats.org/officeDocument/2006/relationships/image" Target="../media/image31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16329"/>
            <a:ext cx="18288000" cy="10287000"/>
          </a:xfrm>
          <a:prstGeom prst="rect">
            <a:avLst/>
          </a:prstGeom>
        </p:spPr>
      </p:pic>
      <p:grpSp>
        <p:nvGrpSpPr>
          <p:cNvPr id="111" name="Group 3">
            <a:extLst>
              <a:ext uri="{FF2B5EF4-FFF2-40B4-BE49-F238E27FC236}">
                <a16:creationId xmlns:a16="http://schemas.microsoft.com/office/drawing/2014/main" id="{73FF8D30-51E7-CD70-33D5-6A23CF3CC9A0}"/>
              </a:ext>
            </a:extLst>
          </p:cNvPr>
          <p:cNvGrpSpPr>
            <a:grpSpLocks noChangeAspect="1"/>
          </p:cNvGrpSpPr>
          <p:nvPr/>
        </p:nvGrpSpPr>
        <p:grpSpPr>
          <a:xfrm>
            <a:off x="-914400" y="-2024643"/>
            <a:ext cx="7745467" cy="3449868"/>
            <a:chOff x="1270" y="-3919984"/>
            <a:chExt cx="2049780" cy="730834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2" name="Freeform 4">
              <a:extLst>
                <a:ext uri="{FF2B5EF4-FFF2-40B4-BE49-F238E27FC236}">
                  <a16:creationId xmlns:a16="http://schemas.microsoft.com/office/drawing/2014/main" id="{82A06E70-C9EC-2C88-2D70-9B5E2B04AD1B}"/>
                </a:ext>
              </a:extLst>
            </p:cNvPr>
            <p:cNvSpPr/>
            <p:nvPr/>
          </p:nvSpPr>
          <p:spPr>
            <a:xfrm>
              <a:off x="1270" y="-3919984"/>
              <a:ext cx="2049780" cy="7308347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 dirty="0"/>
            </a:p>
            <a:p>
              <a:endParaRPr lang="pt-BR" dirty="0"/>
            </a:p>
          </p:txBody>
        </p:sp>
      </p:grp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58867" y="7068392"/>
            <a:ext cx="7745467" cy="3449868"/>
            <a:chOff x="1270" y="-3919984"/>
            <a:chExt cx="2049780" cy="730834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270" y="-3919984"/>
              <a:ext cx="2049780" cy="7308347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 dirty="0"/>
            </a:p>
            <a:p>
              <a:endParaRPr lang="pt-BR" dirty="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422337" y="-85234"/>
            <a:ext cx="7325435" cy="9637514"/>
            <a:chOff x="0" y="0"/>
            <a:chExt cx="2192020" cy="338582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949686" y="4968931"/>
            <a:ext cx="3442981" cy="5318069"/>
            <a:chOff x="0" y="0"/>
            <a:chExt cx="2192020" cy="3385820"/>
          </a:xfrm>
        </p:grpSpPr>
        <p:sp>
          <p:nvSpPr>
            <p:cNvPr id="10" name="Freeform 10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1BC8BA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7949686" y="608022"/>
            <a:ext cx="3442981" cy="5318069"/>
            <a:chOff x="0" y="0"/>
            <a:chExt cx="2192020" cy="3385820"/>
          </a:xfrm>
          <a:solidFill>
            <a:srgbClr val="FFFF00"/>
          </a:solidFill>
        </p:grpSpPr>
        <p:sp>
          <p:nvSpPr>
            <p:cNvPr id="12" name="Freeform 12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 flipH="1">
            <a:off x="15776142" y="397684"/>
            <a:ext cx="1483158" cy="420678"/>
          </a:xfrm>
          <a:custGeom>
            <a:avLst/>
            <a:gdLst/>
            <a:ahLst/>
            <a:cxnLst/>
            <a:rect l="l" t="t" r="r" b="b"/>
            <a:pathLst>
              <a:path w="1483158" h="420678">
                <a:moveTo>
                  <a:pt x="1483158" y="0"/>
                </a:moveTo>
                <a:lnTo>
                  <a:pt x="0" y="0"/>
                </a:lnTo>
                <a:lnTo>
                  <a:pt x="0" y="420677"/>
                </a:lnTo>
                <a:lnTo>
                  <a:pt x="1483158" y="420677"/>
                </a:lnTo>
                <a:lnTo>
                  <a:pt x="148315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648754" y="3178731"/>
            <a:ext cx="9610546" cy="196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1"/>
              </a:lnSpc>
            </a:pPr>
            <a:r>
              <a:rPr lang="en-US" sz="7321" spc="-263" dirty="0">
                <a:solidFill>
                  <a:srgbClr val="000000"/>
                </a:solidFill>
                <a:latin typeface="Roca One"/>
              </a:rPr>
              <a:t>Equipe </a:t>
            </a:r>
            <a:r>
              <a:rPr lang="en-US" sz="7321" spc="-263" dirty="0" err="1">
                <a:solidFill>
                  <a:srgbClr val="000000"/>
                </a:solidFill>
                <a:latin typeface="Roca One"/>
              </a:rPr>
              <a:t>Vocacional</a:t>
            </a:r>
            <a:endParaRPr lang="en-US" sz="7321" spc="-263" dirty="0">
              <a:solidFill>
                <a:srgbClr val="000000"/>
              </a:solidFill>
              <a:latin typeface="Roca One"/>
            </a:endParaRPr>
          </a:p>
          <a:p>
            <a:pPr algn="ctr">
              <a:lnSpc>
                <a:spcPts val="7541"/>
              </a:lnSpc>
            </a:pPr>
            <a:r>
              <a:rPr lang="en-US" sz="7321" spc="-263" dirty="0">
                <a:solidFill>
                  <a:srgbClr val="000000"/>
                </a:solidFill>
                <a:latin typeface="Roca One"/>
              </a:rPr>
              <a:t> </a:t>
            </a:r>
            <a:r>
              <a:rPr lang="en-US" sz="7321" spc="-263" dirty="0" err="1">
                <a:solidFill>
                  <a:srgbClr val="000000"/>
                </a:solidFill>
                <a:latin typeface="Roca One"/>
              </a:rPr>
              <a:t>Paroquial</a:t>
            </a:r>
            <a:r>
              <a:rPr lang="en-US" sz="7321" spc="-263" dirty="0">
                <a:solidFill>
                  <a:srgbClr val="000000"/>
                </a:solidFill>
                <a:latin typeface="Roca One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17952" y="9492796"/>
            <a:ext cx="3180588" cy="2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11"/>
              </a:lnSpc>
            </a:pPr>
            <a:endParaRPr lang="en-US" sz="2513" spc="-90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11201402" y="8343900"/>
            <a:ext cx="6649629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75"/>
              </a:lnSpc>
            </a:pPr>
            <a:r>
              <a:rPr lang="en-US" sz="3600" spc="-128" dirty="0" err="1">
                <a:solidFill>
                  <a:srgbClr val="000000"/>
                </a:solidFill>
                <a:latin typeface="Roca One"/>
              </a:rPr>
              <a:t>Serviço</a:t>
            </a:r>
            <a:r>
              <a:rPr lang="en-US" sz="3600" spc="-128" dirty="0">
                <a:solidFill>
                  <a:srgbClr val="000000"/>
                </a:solidFill>
                <a:latin typeface="Roca One"/>
              </a:rPr>
              <a:t> de </a:t>
            </a:r>
            <a:r>
              <a:rPr lang="en-US" sz="3600" spc="-128" dirty="0" err="1">
                <a:solidFill>
                  <a:srgbClr val="000000"/>
                </a:solidFill>
                <a:latin typeface="Roca One"/>
              </a:rPr>
              <a:t>Animação</a:t>
            </a:r>
            <a:r>
              <a:rPr lang="en-US" sz="3600" spc="-128" dirty="0">
                <a:solidFill>
                  <a:srgbClr val="000000"/>
                </a:solidFill>
                <a:latin typeface="Roca One"/>
              </a:rPr>
              <a:t> </a:t>
            </a:r>
            <a:r>
              <a:rPr lang="en-US" sz="3600" spc="-128" dirty="0" err="1">
                <a:solidFill>
                  <a:srgbClr val="000000"/>
                </a:solidFill>
                <a:latin typeface="Roca One"/>
              </a:rPr>
              <a:t>Vocacional</a:t>
            </a:r>
            <a:r>
              <a:rPr lang="en-US" sz="3600" spc="-128" dirty="0">
                <a:solidFill>
                  <a:srgbClr val="000000"/>
                </a:solidFill>
                <a:latin typeface="Roca One"/>
              </a:rPr>
              <a:t> </a:t>
            </a:r>
            <a:r>
              <a:rPr lang="en-US" sz="3600" spc="-128" dirty="0" err="1">
                <a:solidFill>
                  <a:srgbClr val="000000"/>
                </a:solidFill>
                <a:latin typeface="Roca One"/>
              </a:rPr>
              <a:t>Arquidiocese</a:t>
            </a:r>
            <a:r>
              <a:rPr lang="en-US" sz="3600" spc="-128" dirty="0">
                <a:solidFill>
                  <a:srgbClr val="000000"/>
                </a:solidFill>
                <a:latin typeface="Roca One"/>
              </a:rPr>
              <a:t> de Mariana</a:t>
            </a:r>
          </a:p>
          <a:p>
            <a:pPr algn="ctr">
              <a:lnSpc>
                <a:spcPts val="5622"/>
              </a:lnSpc>
            </a:pPr>
            <a:endParaRPr lang="en-US" sz="3568" spc="-128" dirty="0">
              <a:solidFill>
                <a:srgbClr val="000000"/>
              </a:solidFill>
              <a:latin typeface="Roca One"/>
            </a:endParaRPr>
          </a:p>
        </p:txBody>
      </p:sp>
      <p:pic>
        <p:nvPicPr>
          <p:cNvPr id="103" name="Imagem 102">
            <a:extLst>
              <a:ext uri="{FF2B5EF4-FFF2-40B4-BE49-F238E27FC236}">
                <a16:creationId xmlns:a16="http://schemas.microsoft.com/office/drawing/2014/main" id="{52077A27-F050-1DB6-D12E-6A5429E09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2" y="2342379"/>
            <a:ext cx="4767082" cy="4477521"/>
          </a:xfrm>
          <a:prstGeom prst="rect">
            <a:avLst/>
          </a:prstGeom>
        </p:spPr>
      </p:pic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B4134D25-A41D-72B7-EC42-3AADE3F4A1C4}"/>
              </a:ext>
            </a:extLst>
          </p:cNvPr>
          <p:cNvSpPr txBox="1"/>
          <p:nvPr/>
        </p:nvSpPr>
        <p:spPr>
          <a:xfrm>
            <a:off x="209904" y="970684"/>
            <a:ext cx="604133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Footlight MT Light" panose="0204060206030A020304" pitchFamily="18" charset="0"/>
              </a:rPr>
              <a:t>3º Ano Vocacional do Brasil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E3A9447F-E1DF-079E-44A5-EA6B16DE4285}"/>
              </a:ext>
            </a:extLst>
          </p:cNvPr>
          <p:cNvSpPr txBox="1"/>
          <p:nvPr/>
        </p:nvSpPr>
        <p:spPr>
          <a:xfrm>
            <a:off x="1310951" y="1714500"/>
            <a:ext cx="387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>
                <a:latin typeface="Footlight MT Light" panose="0204060206030A020304" pitchFamily="18" charset="0"/>
              </a:rPr>
              <a:t>Vocação: Graça e Missão 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C6E6FA49-AB0F-134E-51C2-2D71654BB2C0}"/>
              </a:ext>
            </a:extLst>
          </p:cNvPr>
          <p:cNvSpPr txBox="1"/>
          <p:nvPr/>
        </p:nvSpPr>
        <p:spPr>
          <a:xfrm>
            <a:off x="1115267" y="7084993"/>
            <a:ext cx="42672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Footlight MT Light" panose="0204060206030A020304" pitchFamily="18" charset="0"/>
              </a:rPr>
              <a:t>“Corações ardentes: pés a caminho”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46561A9A-5F39-3C36-1069-D197F68DE146}"/>
              </a:ext>
            </a:extLst>
          </p:cNvPr>
          <p:cNvSpPr txBox="1"/>
          <p:nvPr/>
        </p:nvSpPr>
        <p:spPr>
          <a:xfrm>
            <a:off x="3611054" y="7986236"/>
            <a:ext cx="1992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Footlight MT Light" panose="0204060206030A020304" pitchFamily="18" charset="0"/>
              </a:rPr>
              <a:t> </a:t>
            </a:r>
            <a:r>
              <a:rPr lang="pt-BR" sz="1800" b="1" dirty="0">
                <a:latin typeface="Footlight MT Light" panose="0204060206030A020304" pitchFamily="18" charset="0"/>
              </a:rPr>
              <a:t>cf. </a:t>
            </a:r>
            <a:r>
              <a:rPr lang="pt-BR" sz="1800" b="1" dirty="0" err="1">
                <a:latin typeface="Footlight MT Light" panose="0204060206030A020304" pitchFamily="18" charset="0"/>
              </a:rPr>
              <a:t>Lc</a:t>
            </a:r>
            <a:r>
              <a:rPr lang="pt-BR" sz="1800" b="1" dirty="0">
                <a:latin typeface="Footlight MT Light" panose="0204060206030A020304" pitchFamily="18" charset="0"/>
              </a:rPr>
              <a:t> 24, 32-33</a:t>
            </a:r>
            <a:endParaRPr lang="pt-BR" sz="2400" b="1" dirty="0">
              <a:latin typeface="Footlight MT Light" panose="0204060206030A020304" pitchFamily="18" charset="0"/>
            </a:endParaRPr>
          </a:p>
          <a:p>
            <a:endParaRPr lang="pt-BR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274D7188-889B-06D0-5F83-62B4B9C914A9}"/>
              </a:ext>
            </a:extLst>
          </p:cNvPr>
          <p:cNvSpPr/>
          <p:nvPr/>
        </p:nvSpPr>
        <p:spPr>
          <a:xfrm>
            <a:off x="9110993" y="4866433"/>
            <a:ext cx="6097253" cy="277067"/>
          </a:xfrm>
          <a:custGeom>
            <a:avLst/>
            <a:gdLst/>
            <a:ahLst/>
            <a:cxnLst/>
            <a:rect l="l" t="t" r="r" b="b"/>
            <a:pathLst>
              <a:path w="6097253" h="1019904">
                <a:moveTo>
                  <a:pt x="0" y="0"/>
                </a:moveTo>
                <a:lnTo>
                  <a:pt x="6097254" y="0"/>
                </a:lnTo>
                <a:lnTo>
                  <a:pt x="6097254" y="1019904"/>
                </a:lnTo>
                <a:lnTo>
                  <a:pt x="0" y="1019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: Único Canto Arredondado 36">
            <a:extLst>
              <a:ext uri="{FF2B5EF4-FFF2-40B4-BE49-F238E27FC236}">
                <a16:creationId xmlns:a16="http://schemas.microsoft.com/office/drawing/2014/main" id="{96A03EDE-9B59-0CBD-66E8-3A1362C89D4B}"/>
              </a:ext>
            </a:extLst>
          </p:cNvPr>
          <p:cNvSpPr/>
          <p:nvPr/>
        </p:nvSpPr>
        <p:spPr>
          <a:xfrm rot="5400000" flipV="1">
            <a:off x="15792452" y="590550"/>
            <a:ext cx="3086102" cy="1905001"/>
          </a:xfrm>
          <a:prstGeom prst="round1Rect">
            <a:avLst>
              <a:gd name="adj" fmla="val 50000"/>
            </a:avLst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reeform 16"/>
          <p:cNvSpPr/>
          <p:nvPr/>
        </p:nvSpPr>
        <p:spPr>
          <a:xfrm>
            <a:off x="16764000" y="6833007"/>
            <a:ext cx="1417437" cy="1343861"/>
          </a:xfrm>
          <a:custGeom>
            <a:avLst/>
            <a:gdLst/>
            <a:ahLst/>
            <a:cxnLst/>
            <a:rect l="l" t="t" r="r" b="b"/>
            <a:pathLst>
              <a:path w="1717921" h="1730506">
                <a:moveTo>
                  <a:pt x="0" y="0"/>
                </a:moveTo>
                <a:lnTo>
                  <a:pt x="1717921" y="0"/>
                </a:lnTo>
                <a:lnTo>
                  <a:pt x="1717921" y="1730506"/>
                </a:lnTo>
                <a:lnTo>
                  <a:pt x="0" y="173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67007" y="221531"/>
            <a:ext cx="695299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800" spc="-257" dirty="0" err="1">
                <a:latin typeface="Montserrat Extra-Bold Bold"/>
              </a:rPr>
              <a:t>Dimensão</a:t>
            </a:r>
            <a:r>
              <a:rPr lang="en-US" sz="4800" spc="-257" dirty="0">
                <a:latin typeface="Montserrat Extra-Bold Bold"/>
              </a:rPr>
              <a:t> da </a:t>
            </a:r>
            <a:r>
              <a:rPr lang="en-US" sz="4800" spc="-257" dirty="0" err="1">
                <a:latin typeface="Montserrat Extra-Bold Bold"/>
              </a:rPr>
              <a:t>Oração</a:t>
            </a:r>
            <a:r>
              <a:rPr lang="en-US" sz="4800" spc="-257" dirty="0">
                <a:latin typeface="Montserrat Extra-Bold Bold"/>
              </a:rPr>
              <a:t> </a:t>
            </a:r>
            <a:endParaRPr lang="en-US" sz="7164" spc="-257" dirty="0">
              <a:latin typeface="Montserrat Extra-Bold Bold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1DC7E95-0862-FA98-9521-4C86C71DF051}"/>
              </a:ext>
            </a:extLst>
          </p:cNvPr>
          <p:cNvSpPr/>
          <p:nvPr/>
        </p:nvSpPr>
        <p:spPr>
          <a:xfrm rot="13699779">
            <a:off x="1688129" y="92495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B8E3B75-296F-711A-5840-7230B9DD7F82}"/>
              </a:ext>
            </a:extLst>
          </p:cNvPr>
          <p:cNvSpPr/>
          <p:nvPr/>
        </p:nvSpPr>
        <p:spPr>
          <a:xfrm rot="13699779">
            <a:off x="15861329" y="258850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luxograma: Conector 6">
            <a:extLst>
              <a:ext uri="{FF2B5EF4-FFF2-40B4-BE49-F238E27FC236}">
                <a16:creationId xmlns:a16="http://schemas.microsoft.com/office/drawing/2014/main" id="{20C41C55-EAD5-69F0-B0C6-7F6F4381FD82}"/>
              </a:ext>
            </a:extLst>
          </p:cNvPr>
          <p:cNvSpPr/>
          <p:nvPr/>
        </p:nvSpPr>
        <p:spPr>
          <a:xfrm>
            <a:off x="152400" y="14859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: Único Canto Arredondado 33">
            <a:extLst>
              <a:ext uri="{FF2B5EF4-FFF2-40B4-BE49-F238E27FC236}">
                <a16:creationId xmlns:a16="http://schemas.microsoft.com/office/drawing/2014/main" id="{BA3F0B9B-048A-30D4-05BD-39C895EE9B7E}"/>
              </a:ext>
            </a:extLst>
          </p:cNvPr>
          <p:cNvSpPr/>
          <p:nvPr/>
        </p:nvSpPr>
        <p:spPr>
          <a:xfrm>
            <a:off x="763121" y="1866900"/>
            <a:ext cx="7618879" cy="2895600"/>
          </a:xfrm>
          <a:prstGeom prst="round1Rect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Visitas às escolas, grupos de jovens e de catequese, promovendo conscientização vocacional com palestras, dinâmicas, etc. Organizar uma biblioteca vocacional</a:t>
            </a:r>
          </a:p>
          <a:p>
            <a:pPr algn="ctr"/>
            <a:endParaRPr lang="pt-BR" dirty="0"/>
          </a:p>
        </p:txBody>
      </p:sp>
      <p:sp>
        <p:nvSpPr>
          <p:cNvPr id="35" name="Retângulo: Único Canto Arredondado 34">
            <a:extLst>
              <a:ext uri="{FF2B5EF4-FFF2-40B4-BE49-F238E27FC236}">
                <a16:creationId xmlns:a16="http://schemas.microsoft.com/office/drawing/2014/main" id="{6D09F5E1-F741-F6AE-9CC4-4B7AC118E2A3}"/>
              </a:ext>
            </a:extLst>
          </p:cNvPr>
          <p:cNvSpPr/>
          <p:nvPr/>
        </p:nvSpPr>
        <p:spPr>
          <a:xfrm>
            <a:off x="9723506" y="1638300"/>
            <a:ext cx="4754494" cy="2678598"/>
          </a:xfrm>
          <a:prstGeom prst="round1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Catequese vocacional para crianças, adolescentes, jovens e adultos.</a:t>
            </a:r>
            <a:endParaRPr lang="pt-BR" dirty="0"/>
          </a:p>
        </p:txBody>
      </p:sp>
      <p:sp>
        <p:nvSpPr>
          <p:cNvPr id="36" name="Retângulo: Único Canto Arredondado 35">
            <a:extLst>
              <a:ext uri="{FF2B5EF4-FFF2-40B4-BE49-F238E27FC236}">
                <a16:creationId xmlns:a16="http://schemas.microsoft.com/office/drawing/2014/main" id="{81628E91-50D7-DF14-EAE9-4DD54297214D}"/>
              </a:ext>
            </a:extLst>
          </p:cNvPr>
          <p:cNvSpPr/>
          <p:nvPr/>
        </p:nvSpPr>
        <p:spPr>
          <a:xfrm rot="5400000" flipV="1">
            <a:off x="16384089" y="221322"/>
            <a:ext cx="2790868" cy="2348224"/>
          </a:xfrm>
          <a:prstGeom prst="round1Rect">
            <a:avLst>
              <a:gd name="adj" fmla="val 50000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Retângulo: Único Canto Arredondado 37">
            <a:extLst>
              <a:ext uri="{FF2B5EF4-FFF2-40B4-BE49-F238E27FC236}">
                <a16:creationId xmlns:a16="http://schemas.microsoft.com/office/drawing/2014/main" id="{6DA2E6D4-41B3-516F-02E0-EF81E51D8441}"/>
              </a:ext>
            </a:extLst>
          </p:cNvPr>
          <p:cNvSpPr/>
          <p:nvPr/>
        </p:nvSpPr>
        <p:spPr>
          <a:xfrm>
            <a:off x="1193160" y="5765995"/>
            <a:ext cx="5748286" cy="2273105"/>
          </a:xfrm>
          <a:prstGeom prst="round1Rect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Promover na paróquia encontros tais como: Despertar Vocacional, </a:t>
            </a:r>
            <a:r>
              <a:rPr lang="pt-BR" sz="36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RAV’s</a:t>
            </a:r>
            <a:endParaRPr lang="pt-BR" sz="3600" dirty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pPr algn="ctr"/>
            <a:endParaRPr lang="pt-BR" dirty="0"/>
          </a:p>
        </p:txBody>
      </p:sp>
      <p:sp>
        <p:nvSpPr>
          <p:cNvPr id="40" name="Retângulo: Único Canto Arredondado 39">
            <a:extLst>
              <a:ext uri="{FF2B5EF4-FFF2-40B4-BE49-F238E27FC236}">
                <a16:creationId xmlns:a16="http://schemas.microsoft.com/office/drawing/2014/main" id="{2FBAA842-72DE-2B97-3192-4466C5A8BA06}"/>
              </a:ext>
            </a:extLst>
          </p:cNvPr>
          <p:cNvSpPr/>
          <p:nvPr/>
        </p:nvSpPr>
        <p:spPr>
          <a:xfrm>
            <a:off x="8686800" y="5537733"/>
            <a:ext cx="5037003" cy="2501367"/>
          </a:xfrm>
          <a:prstGeom prst="round1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Visitas às comunidades da paróquia para dinamizar a Animação Vocacional.</a:t>
            </a:r>
          </a:p>
          <a:p>
            <a:pPr algn="ctr"/>
            <a:endParaRPr lang="pt-BR" dirty="0"/>
          </a:p>
        </p:txBody>
      </p:sp>
      <p:sp>
        <p:nvSpPr>
          <p:cNvPr id="41" name="Fluxograma: Conector 40">
            <a:extLst>
              <a:ext uri="{FF2B5EF4-FFF2-40B4-BE49-F238E27FC236}">
                <a16:creationId xmlns:a16="http://schemas.microsoft.com/office/drawing/2014/main" id="{9F48C020-2965-D9A5-C04E-048BC523D59E}"/>
              </a:ext>
            </a:extLst>
          </p:cNvPr>
          <p:cNvSpPr/>
          <p:nvPr/>
        </p:nvSpPr>
        <p:spPr>
          <a:xfrm>
            <a:off x="152400" y="20955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luxograma: Conector 41">
            <a:extLst>
              <a:ext uri="{FF2B5EF4-FFF2-40B4-BE49-F238E27FC236}">
                <a16:creationId xmlns:a16="http://schemas.microsoft.com/office/drawing/2014/main" id="{862C4E4E-1300-CB19-C852-D147BF4B99BF}"/>
              </a:ext>
            </a:extLst>
          </p:cNvPr>
          <p:cNvSpPr/>
          <p:nvPr/>
        </p:nvSpPr>
        <p:spPr>
          <a:xfrm>
            <a:off x="152400" y="27051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luxograma: Conector 42">
            <a:extLst>
              <a:ext uri="{FF2B5EF4-FFF2-40B4-BE49-F238E27FC236}">
                <a16:creationId xmlns:a16="http://schemas.microsoft.com/office/drawing/2014/main" id="{0F264280-0F6A-39AF-8646-6A1DF5E5A735}"/>
              </a:ext>
            </a:extLst>
          </p:cNvPr>
          <p:cNvSpPr/>
          <p:nvPr/>
        </p:nvSpPr>
        <p:spPr>
          <a:xfrm>
            <a:off x="152400" y="33147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luxograma: Conector 43">
            <a:extLst>
              <a:ext uri="{FF2B5EF4-FFF2-40B4-BE49-F238E27FC236}">
                <a16:creationId xmlns:a16="http://schemas.microsoft.com/office/drawing/2014/main" id="{2F0DC416-BE5B-82E6-200F-24225C9C69BF}"/>
              </a:ext>
            </a:extLst>
          </p:cNvPr>
          <p:cNvSpPr/>
          <p:nvPr/>
        </p:nvSpPr>
        <p:spPr>
          <a:xfrm>
            <a:off x="152400" y="39243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luxograma: Conector 44">
            <a:extLst>
              <a:ext uri="{FF2B5EF4-FFF2-40B4-BE49-F238E27FC236}">
                <a16:creationId xmlns:a16="http://schemas.microsoft.com/office/drawing/2014/main" id="{541CD1EE-32AF-66AB-C9FD-5CEAF160D0A6}"/>
              </a:ext>
            </a:extLst>
          </p:cNvPr>
          <p:cNvSpPr/>
          <p:nvPr/>
        </p:nvSpPr>
        <p:spPr>
          <a:xfrm>
            <a:off x="152400" y="45339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57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: Único Canto Arredondado 36">
            <a:extLst>
              <a:ext uri="{FF2B5EF4-FFF2-40B4-BE49-F238E27FC236}">
                <a16:creationId xmlns:a16="http://schemas.microsoft.com/office/drawing/2014/main" id="{96A03EDE-9B59-0CBD-66E8-3A1362C89D4B}"/>
              </a:ext>
            </a:extLst>
          </p:cNvPr>
          <p:cNvSpPr/>
          <p:nvPr/>
        </p:nvSpPr>
        <p:spPr>
          <a:xfrm rot="5400000" flipV="1">
            <a:off x="15792452" y="590550"/>
            <a:ext cx="3086102" cy="1905001"/>
          </a:xfrm>
          <a:prstGeom prst="round1Rect">
            <a:avLst>
              <a:gd name="adj" fmla="val 50000"/>
            </a:avLst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reeform 16"/>
          <p:cNvSpPr/>
          <p:nvPr/>
        </p:nvSpPr>
        <p:spPr>
          <a:xfrm>
            <a:off x="16764000" y="6833007"/>
            <a:ext cx="1417437" cy="1343861"/>
          </a:xfrm>
          <a:custGeom>
            <a:avLst/>
            <a:gdLst/>
            <a:ahLst/>
            <a:cxnLst/>
            <a:rect l="l" t="t" r="r" b="b"/>
            <a:pathLst>
              <a:path w="1717921" h="1730506">
                <a:moveTo>
                  <a:pt x="0" y="0"/>
                </a:moveTo>
                <a:lnTo>
                  <a:pt x="1717921" y="0"/>
                </a:lnTo>
                <a:lnTo>
                  <a:pt x="1717921" y="1730506"/>
                </a:lnTo>
                <a:lnTo>
                  <a:pt x="0" y="173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67007" y="221531"/>
            <a:ext cx="695299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800" spc="-257" dirty="0" err="1">
                <a:latin typeface="Montserrat Extra-Bold Bold"/>
              </a:rPr>
              <a:t>Dimensão</a:t>
            </a:r>
            <a:r>
              <a:rPr lang="en-US" sz="4800" spc="-257" dirty="0">
                <a:latin typeface="Montserrat Extra-Bold Bold"/>
              </a:rPr>
              <a:t> da </a:t>
            </a:r>
            <a:r>
              <a:rPr lang="en-US" sz="4800" spc="-257" dirty="0" err="1">
                <a:latin typeface="Montserrat Extra-Bold Bold"/>
              </a:rPr>
              <a:t>Oração</a:t>
            </a:r>
            <a:r>
              <a:rPr lang="en-US" sz="4800" spc="-257" dirty="0">
                <a:latin typeface="Montserrat Extra-Bold Bold"/>
              </a:rPr>
              <a:t> </a:t>
            </a:r>
            <a:endParaRPr lang="en-US" sz="7164" spc="-257" dirty="0">
              <a:latin typeface="Montserrat Extra-Bold Bold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1DC7E95-0862-FA98-9521-4C86C71DF051}"/>
              </a:ext>
            </a:extLst>
          </p:cNvPr>
          <p:cNvSpPr/>
          <p:nvPr/>
        </p:nvSpPr>
        <p:spPr>
          <a:xfrm rot="13699779">
            <a:off x="1688129" y="92495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B8E3B75-296F-711A-5840-7230B9DD7F82}"/>
              </a:ext>
            </a:extLst>
          </p:cNvPr>
          <p:cNvSpPr/>
          <p:nvPr/>
        </p:nvSpPr>
        <p:spPr>
          <a:xfrm rot="13699779">
            <a:off x="15861329" y="258850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luxograma: Conector 6">
            <a:extLst>
              <a:ext uri="{FF2B5EF4-FFF2-40B4-BE49-F238E27FC236}">
                <a16:creationId xmlns:a16="http://schemas.microsoft.com/office/drawing/2014/main" id="{20C41C55-EAD5-69F0-B0C6-7F6F4381FD82}"/>
              </a:ext>
            </a:extLst>
          </p:cNvPr>
          <p:cNvSpPr/>
          <p:nvPr/>
        </p:nvSpPr>
        <p:spPr>
          <a:xfrm>
            <a:off x="152400" y="14859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BAD55CBF-2544-EC0C-11D6-189036ED0A3A}"/>
              </a:ext>
            </a:extLst>
          </p:cNvPr>
          <p:cNvSpPr/>
          <p:nvPr/>
        </p:nvSpPr>
        <p:spPr>
          <a:xfrm>
            <a:off x="152400" y="20955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>
            <a:extLst>
              <a:ext uri="{FF2B5EF4-FFF2-40B4-BE49-F238E27FC236}">
                <a16:creationId xmlns:a16="http://schemas.microsoft.com/office/drawing/2014/main" id="{55D77746-D160-3354-8B66-1AF72D83AA9A}"/>
              </a:ext>
            </a:extLst>
          </p:cNvPr>
          <p:cNvSpPr/>
          <p:nvPr/>
        </p:nvSpPr>
        <p:spPr>
          <a:xfrm>
            <a:off x="152400" y="27051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: Único Canto Arredondado 33">
            <a:extLst>
              <a:ext uri="{FF2B5EF4-FFF2-40B4-BE49-F238E27FC236}">
                <a16:creationId xmlns:a16="http://schemas.microsoft.com/office/drawing/2014/main" id="{BA3F0B9B-048A-30D4-05BD-39C895EE9B7E}"/>
              </a:ext>
            </a:extLst>
          </p:cNvPr>
          <p:cNvSpPr/>
          <p:nvPr/>
        </p:nvSpPr>
        <p:spPr>
          <a:xfrm>
            <a:off x="763121" y="1866900"/>
            <a:ext cx="5332879" cy="2044505"/>
          </a:xfrm>
          <a:prstGeom prst="round1Rect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Trabalhos conjunto com a Pastoral da Juventude, Familiar, Catequese.</a:t>
            </a:r>
          </a:p>
          <a:p>
            <a:pPr algn="ctr"/>
            <a:endParaRPr lang="pt-BR" dirty="0"/>
          </a:p>
        </p:txBody>
      </p:sp>
      <p:sp>
        <p:nvSpPr>
          <p:cNvPr id="35" name="Retângulo: Único Canto Arredondado 34">
            <a:extLst>
              <a:ext uri="{FF2B5EF4-FFF2-40B4-BE49-F238E27FC236}">
                <a16:creationId xmlns:a16="http://schemas.microsoft.com/office/drawing/2014/main" id="{6D09F5E1-F741-F6AE-9CC4-4B7AC118E2A3}"/>
              </a:ext>
            </a:extLst>
          </p:cNvPr>
          <p:cNvSpPr/>
          <p:nvPr/>
        </p:nvSpPr>
        <p:spPr>
          <a:xfrm>
            <a:off x="8686800" y="1880133"/>
            <a:ext cx="3763894" cy="2501367"/>
          </a:xfrm>
          <a:prstGeom prst="round1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Ter momentos fortes de Oração, Estudo e Planejamento. </a:t>
            </a:r>
            <a:endParaRPr lang="pt-BR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36" name="Retângulo: Único Canto Arredondado 35">
            <a:extLst>
              <a:ext uri="{FF2B5EF4-FFF2-40B4-BE49-F238E27FC236}">
                <a16:creationId xmlns:a16="http://schemas.microsoft.com/office/drawing/2014/main" id="{81628E91-50D7-DF14-EAE9-4DD54297214D}"/>
              </a:ext>
            </a:extLst>
          </p:cNvPr>
          <p:cNvSpPr/>
          <p:nvPr/>
        </p:nvSpPr>
        <p:spPr>
          <a:xfrm rot="5400000" flipV="1">
            <a:off x="16384089" y="221322"/>
            <a:ext cx="2790868" cy="2348224"/>
          </a:xfrm>
          <a:prstGeom prst="round1Rect">
            <a:avLst>
              <a:gd name="adj" fmla="val 50000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Retângulo: Único Canto Arredondado 37">
            <a:extLst>
              <a:ext uri="{FF2B5EF4-FFF2-40B4-BE49-F238E27FC236}">
                <a16:creationId xmlns:a16="http://schemas.microsoft.com/office/drawing/2014/main" id="{6DA2E6D4-41B3-516F-02E0-EF81E51D8441}"/>
              </a:ext>
            </a:extLst>
          </p:cNvPr>
          <p:cNvSpPr/>
          <p:nvPr/>
        </p:nvSpPr>
        <p:spPr>
          <a:xfrm>
            <a:off x="990600" y="4825805"/>
            <a:ext cx="5950846" cy="3213295"/>
          </a:xfrm>
          <a:prstGeom prst="round1Rect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Cultivar uma familiaridade com os Documentos da Santa Sé e da CNBB, sobretudo as publicações que tratam diretamente da temática vocacional.</a:t>
            </a:r>
          </a:p>
        </p:txBody>
      </p:sp>
      <p:sp>
        <p:nvSpPr>
          <p:cNvPr id="40" name="Retângulo: Único Canto Arredondado 39">
            <a:extLst>
              <a:ext uri="{FF2B5EF4-FFF2-40B4-BE49-F238E27FC236}">
                <a16:creationId xmlns:a16="http://schemas.microsoft.com/office/drawing/2014/main" id="{2FBAA842-72DE-2B97-3192-4466C5A8BA06}"/>
              </a:ext>
            </a:extLst>
          </p:cNvPr>
          <p:cNvSpPr/>
          <p:nvPr/>
        </p:nvSpPr>
        <p:spPr>
          <a:xfrm>
            <a:off x="8686800" y="5537733"/>
            <a:ext cx="5037003" cy="2501367"/>
          </a:xfrm>
          <a:prstGeom prst="round1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Criar Clubes Vocacionais para adolescentes com lazer, formação e oração.</a:t>
            </a:r>
            <a:endParaRPr lang="pt-BR" dirty="0"/>
          </a:p>
        </p:txBody>
      </p:sp>
      <p:sp>
        <p:nvSpPr>
          <p:cNvPr id="6" name="Fluxograma: Conector 5">
            <a:extLst>
              <a:ext uri="{FF2B5EF4-FFF2-40B4-BE49-F238E27FC236}">
                <a16:creationId xmlns:a16="http://schemas.microsoft.com/office/drawing/2014/main" id="{2DD15E1C-C158-778D-372D-EB59DCDC8BBD}"/>
              </a:ext>
            </a:extLst>
          </p:cNvPr>
          <p:cNvSpPr/>
          <p:nvPr/>
        </p:nvSpPr>
        <p:spPr>
          <a:xfrm>
            <a:off x="152400" y="33147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luxograma: Conector 7">
            <a:extLst>
              <a:ext uri="{FF2B5EF4-FFF2-40B4-BE49-F238E27FC236}">
                <a16:creationId xmlns:a16="http://schemas.microsoft.com/office/drawing/2014/main" id="{3C8915F8-663C-2D4F-CBD5-49A89C5DCD94}"/>
              </a:ext>
            </a:extLst>
          </p:cNvPr>
          <p:cNvSpPr/>
          <p:nvPr/>
        </p:nvSpPr>
        <p:spPr>
          <a:xfrm>
            <a:off x="152400" y="39243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luxograma: Conector 8">
            <a:extLst>
              <a:ext uri="{FF2B5EF4-FFF2-40B4-BE49-F238E27FC236}">
                <a16:creationId xmlns:a16="http://schemas.microsoft.com/office/drawing/2014/main" id="{EFCF0365-B132-01AC-8027-9C11158E1C40}"/>
              </a:ext>
            </a:extLst>
          </p:cNvPr>
          <p:cNvSpPr/>
          <p:nvPr/>
        </p:nvSpPr>
        <p:spPr>
          <a:xfrm>
            <a:off x="152400" y="44577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257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: Único Canto Arredondado 36">
            <a:extLst>
              <a:ext uri="{FF2B5EF4-FFF2-40B4-BE49-F238E27FC236}">
                <a16:creationId xmlns:a16="http://schemas.microsoft.com/office/drawing/2014/main" id="{96A03EDE-9B59-0CBD-66E8-3A1362C89D4B}"/>
              </a:ext>
            </a:extLst>
          </p:cNvPr>
          <p:cNvSpPr/>
          <p:nvPr/>
        </p:nvSpPr>
        <p:spPr>
          <a:xfrm rot="5400000" flipV="1">
            <a:off x="15792452" y="590550"/>
            <a:ext cx="3086102" cy="1905001"/>
          </a:xfrm>
          <a:prstGeom prst="round1Rect">
            <a:avLst>
              <a:gd name="adj" fmla="val 50000"/>
            </a:avLst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reeform 16"/>
          <p:cNvSpPr/>
          <p:nvPr/>
        </p:nvSpPr>
        <p:spPr>
          <a:xfrm>
            <a:off x="16306800" y="6743700"/>
            <a:ext cx="1417437" cy="1343861"/>
          </a:xfrm>
          <a:custGeom>
            <a:avLst/>
            <a:gdLst/>
            <a:ahLst/>
            <a:cxnLst/>
            <a:rect l="l" t="t" r="r" b="b"/>
            <a:pathLst>
              <a:path w="1717921" h="1730506">
                <a:moveTo>
                  <a:pt x="0" y="0"/>
                </a:moveTo>
                <a:lnTo>
                  <a:pt x="1717921" y="0"/>
                </a:lnTo>
                <a:lnTo>
                  <a:pt x="1717921" y="1730506"/>
                </a:lnTo>
                <a:lnTo>
                  <a:pt x="0" y="173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67007" y="221531"/>
            <a:ext cx="695299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800" spc="-257" dirty="0" err="1">
                <a:latin typeface="Montserrat Extra-Bold Bold"/>
              </a:rPr>
              <a:t>Dimensão</a:t>
            </a:r>
            <a:r>
              <a:rPr lang="en-US" sz="4800" spc="-257" dirty="0">
                <a:latin typeface="Montserrat Extra-Bold Bold"/>
              </a:rPr>
              <a:t> da </a:t>
            </a:r>
            <a:r>
              <a:rPr lang="en-US" sz="4800" spc="-257" dirty="0" err="1">
                <a:latin typeface="Montserrat Extra-Bold Bold"/>
              </a:rPr>
              <a:t>Oração</a:t>
            </a:r>
            <a:r>
              <a:rPr lang="en-US" sz="4800" spc="-257" dirty="0">
                <a:latin typeface="Montserrat Extra-Bold Bold"/>
              </a:rPr>
              <a:t> </a:t>
            </a:r>
            <a:endParaRPr lang="en-US" sz="7164" spc="-257" dirty="0">
              <a:latin typeface="Montserrat Extra-Bold Bold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1DC7E95-0862-FA98-9521-4C86C71DF051}"/>
              </a:ext>
            </a:extLst>
          </p:cNvPr>
          <p:cNvSpPr/>
          <p:nvPr/>
        </p:nvSpPr>
        <p:spPr>
          <a:xfrm rot="13699779">
            <a:off x="1688129" y="92495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B8E3B75-296F-711A-5840-7230B9DD7F82}"/>
              </a:ext>
            </a:extLst>
          </p:cNvPr>
          <p:cNvSpPr/>
          <p:nvPr/>
        </p:nvSpPr>
        <p:spPr>
          <a:xfrm rot="13699779">
            <a:off x="15861329" y="258850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luxograma: Conector 6">
            <a:extLst>
              <a:ext uri="{FF2B5EF4-FFF2-40B4-BE49-F238E27FC236}">
                <a16:creationId xmlns:a16="http://schemas.microsoft.com/office/drawing/2014/main" id="{20C41C55-EAD5-69F0-B0C6-7F6F4381FD82}"/>
              </a:ext>
            </a:extLst>
          </p:cNvPr>
          <p:cNvSpPr/>
          <p:nvPr/>
        </p:nvSpPr>
        <p:spPr>
          <a:xfrm>
            <a:off x="152400" y="14859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luxograma: Conector 14">
            <a:extLst>
              <a:ext uri="{FF2B5EF4-FFF2-40B4-BE49-F238E27FC236}">
                <a16:creationId xmlns:a16="http://schemas.microsoft.com/office/drawing/2014/main" id="{91FA0919-A31F-DA13-2863-662C19FFD30C}"/>
              </a:ext>
            </a:extLst>
          </p:cNvPr>
          <p:cNvSpPr/>
          <p:nvPr/>
        </p:nvSpPr>
        <p:spPr>
          <a:xfrm>
            <a:off x="152400" y="20955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BAD55CBF-2544-EC0C-11D6-189036ED0A3A}"/>
              </a:ext>
            </a:extLst>
          </p:cNvPr>
          <p:cNvSpPr/>
          <p:nvPr/>
        </p:nvSpPr>
        <p:spPr>
          <a:xfrm>
            <a:off x="152400" y="27051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>
            <a:extLst>
              <a:ext uri="{FF2B5EF4-FFF2-40B4-BE49-F238E27FC236}">
                <a16:creationId xmlns:a16="http://schemas.microsoft.com/office/drawing/2014/main" id="{55D77746-D160-3354-8B66-1AF72D83AA9A}"/>
              </a:ext>
            </a:extLst>
          </p:cNvPr>
          <p:cNvSpPr/>
          <p:nvPr/>
        </p:nvSpPr>
        <p:spPr>
          <a:xfrm>
            <a:off x="152400" y="33147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Conector 21">
            <a:extLst>
              <a:ext uri="{FF2B5EF4-FFF2-40B4-BE49-F238E27FC236}">
                <a16:creationId xmlns:a16="http://schemas.microsoft.com/office/drawing/2014/main" id="{C2AD5F7B-A551-3F49-CBB6-FB40E8FF7CF0}"/>
              </a:ext>
            </a:extLst>
          </p:cNvPr>
          <p:cNvSpPr/>
          <p:nvPr/>
        </p:nvSpPr>
        <p:spPr>
          <a:xfrm>
            <a:off x="152400" y="39243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Único Canto Arredondado 35">
            <a:extLst>
              <a:ext uri="{FF2B5EF4-FFF2-40B4-BE49-F238E27FC236}">
                <a16:creationId xmlns:a16="http://schemas.microsoft.com/office/drawing/2014/main" id="{81628E91-50D7-DF14-EAE9-4DD54297214D}"/>
              </a:ext>
            </a:extLst>
          </p:cNvPr>
          <p:cNvSpPr/>
          <p:nvPr/>
        </p:nvSpPr>
        <p:spPr>
          <a:xfrm rot="5400000" flipV="1">
            <a:off x="16384089" y="221322"/>
            <a:ext cx="2790868" cy="2348224"/>
          </a:xfrm>
          <a:prstGeom prst="round1Rect">
            <a:avLst>
              <a:gd name="adj" fmla="val 50000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Fluxograma: Preparação 1">
            <a:extLst>
              <a:ext uri="{FF2B5EF4-FFF2-40B4-BE49-F238E27FC236}">
                <a16:creationId xmlns:a16="http://schemas.microsoft.com/office/drawing/2014/main" id="{0947C4E5-3ED1-2C04-DF8A-EE416488B047}"/>
              </a:ext>
            </a:extLst>
          </p:cNvPr>
          <p:cNvSpPr/>
          <p:nvPr/>
        </p:nvSpPr>
        <p:spPr>
          <a:xfrm>
            <a:off x="998608" y="1721116"/>
            <a:ext cx="6629400" cy="2501367"/>
          </a:xfrm>
          <a:prstGeom prst="flowChartPreparation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Registrar em documento a história da sua EVP.</a:t>
            </a:r>
          </a:p>
          <a:p>
            <a:pPr algn="ctr"/>
            <a:endParaRPr lang="pt-BR" dirty="0"/>
          </a:p>
        </p:txBody>
      </p:sp>
      <p:sp>
        <p:nvSpPr>
          <p:cNvPr id="3" name="Fluxograma: Preparação 2">
            <a:extLst>
              <a:ext uri="{FF2B5EF4-FFF2-40B4-BE49-F238E27FC236}">
                <a16:creationId xmlns:a16="http://schemas.microsoft.com/office/drawing/2014/main" id="{FB0AEC21-D5ED-35A6-C125-0DC4512D1DA2}"/>
              </a:ext>
            </a:extLst>
          </p:cNvPr>
          <p:cNvSpPr/>
          <p:nvPr/>
        </p:nvSpPr>
        <p:spPr>
          <a:xfrm>
            <a:off x="8686801" y="2260600"/>
            <a:ext cx="6629400" cy="3498584"/>
          </a:xfrm>
          <a:prstGeom prst="flowChartPreparation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Incentivar a assinatura de periódicos (revistas, jornais) para a atualização dos membros da EVP.</a:t>
            </a:r>
          </a:p>
          <a:p>
            <a:pPr algn="ctr"/>
            <a:endParaRPr lang="pt-BR" dirty="0"/>
          </a:p>
        </p:txBody>
      </p:sp>
      <p:sp>
        <p:nvSpPr>
          <p:cNvPr id="4" name="Fluxograma: Preparação 3">
            <a:extLst>
              <a:ext uri="{FF2B5EF4-FFF2-40B4-BE49-F238E27FC236}">
                <a16:creationId xmlns:a16="http://schemas.microsoft.com/office/drawing/2014/main" id="{A8A19864-358A-F663-AD89-6677F9B7A85C}"/>
              </a:ext>
            </a:extLst>
          </p:cNvPr>
          <p:cNvSpPr/>
          <p:nvPr/>
        </p:nvSpPr>
        <p:spPr>
          <a:xfrm>
            <a:off x="2326020" y="5924818"/>
            <a:ext cx="6055980" cy="2876282"/>
          </a:xfrm>
          <a:prstGeom prst="flowChartPreparation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Participar da SEFAV (Semana de Formação para Animadores Vocacionais).</a:t>
            </a:r>
          </a:p>
          <a:p>
            <a:pPr algn="ctr"/>
            <a:endParaRPr lang="pt-BR" dirty="0"/>
          </a:p>
        </p:txBody>
      </p:sp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23A7932B-66CD-A63E-FE01-A2E200EBACCC}"/>
              </a:ext>
            </a:extLst>
          </p:cNvPr>
          <p:cNvSpPr/>
          <p:nvPr/>
        </p:nvSpPr>
        <p:spPr>
          <a:xfrm>
            <a:off x="152400" y="4533900"/>
            <a:ext cx="228600" cy="228600"/>
          </a:xfrm>
          <a:prstGeom prst="flowChartConnector">
            <a:avLst/>
          </a:prstGeom>
          <a:solidFill>
            <a:srgbClr val="2AE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29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5180720">
            <a:off x="11285328" y="-149552"/>
            <a:ext cx="5881263" cy="6296635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3" y="0"/>
                </a:lnTo>
                <a:lnTo>
                  <a:pt x="14088693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1976" y="-495300"/>
            <a:ext cx="10754262" cy="1690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807"/>
              </a:lnSpc>
            </a:pPr>
            <a:r>
              <a:rPr lang="en-US" sz="5400" spc="-150" dirty="0" err="1">
                <a:solidFill>
                  <a:srgbClr val="AA5C1A"/>
                </a:solidFill>
                <a:latin typeface="Montserrat Extra-Bold Bold"/>
              </a:rPr>
              <a:t>Dimensão</a:t>
            </a:r>
            <a:r>
              <a:rPr lang="en-US" sz="5400" spc="-150" dirty="0">
                <a:solidFill>
                  <a:srgbClr val="AA5C1A"/>
                </a:solidFill>
                <a:latin typeface="Montserrat Extra-Bold Bold"/>
              </a:rPr>
              <a:t> do </a:t>
            </a:r>
            <a:r>
              <a:rPr lang="en-US" sz="5400" spc="-150" dirty="0" err="1">
                <a:solidFill>
                  <a:srgbClr val="AA5C1A"/>
                </a:solidFill>
                <a:latin typeface="Montserrat Extra-Bold Bold"/>
              </a:rPr>
              <a:t>Chamado</a:t>
            </a:r>
            <a:r>
              <a:rPr lang="en-US" sz="5400" spc="-150" dirty="0">
                <a:solidFill>
                  <a:srgbClr val="AA5C1A"/>
                </a:solidFill>
                <a:latin typeface="Montserrat Extra-Bold Bold"/>
              </a:rPr>
              <a:t> </a:t>
            </a:r>
            <a:r>
              <a:rPr lang="en-US" sz="5400" spc="-150" dirty="0" err="1">
                <a:solidFill>
                  <a:srgbClr val="AA5C1A"/>
                </a:solidFill>
                <a:latin typeface="Montserrat Extra-Bold Bold"/>
              </a:rPr>
              <a:t>Direto</a:t>
            </a:r>
            <a:r>
              <a:rPr lang="en-US" sz="4400" spc="-711" dirty="0">
                <a:solidFill>
                  <a:srgbClr val="AA5C1A"/>
                </a:solidFill>
                <a:latin typeface="Montserrat Extra-Bold Bold"/>
              </a:rPr>
              <a:t> 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128B5D6B-C38F-41BD-A616-225FE697EBC5}"/>
              </a:ext>
            </a:extLst>
          </p:cNvPr>
          <p:cNvSpPr/>
          <p:nvPr/>
        </p:nvSpPr>
        <p:spPr>
          <a:xfrm rot="16419280">
            <a:off x="693528" y="3987517"/>
            <a:ext cx="5881263" cy="6296635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3" y="0"/>
                </a:lnTo>
                <a:lnTo>
                  <a:pt x="14088693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7E498E9D-979D-29EF-7C40-9DBEFD8D2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3371312"/>
              </p:ext>
            </p:extLst>
          </p:nvPr>
        </p:nvGraphicFramePr>
        <p:xfrm>
          <a:off x="357157" y="1214422"/>
          <a:ext cx="17616595" cy="880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Freeform 3">
            <a:extLst>
              <a:ext uri="{FF2B5EF4-FFF2-40B4-BE49-F238E27FC236}">
                <a16:creationId xmlns:a16="http://schemas.microsoft.com/office/drawing/2014/main" id="{FE159584-5B02-DDE1-69F2-D04337BA1B93}"/>
              </a:ext>
            </a:extLst>
          </p:cNvPr>
          <p:cNvSpPr/>
          <p:nvPr/>
        </p:nvSpPr>
        <p:spPr>
          <a:xfrm rot="16419280">
            <a:off x="1340779" y="2320041"/>
            <a:ext cx="7015128" cy="6672290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2" y="0"/>
                </a:lnTo>
                <a:lnTo>
                  <a:pt x="14088692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80720">
            <a:off x="11723852" y="75469"/>
            <a:ext cx="7015128" cy="6672290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2" y="0"/>
                </a:lnTo>
                <a:lnTo>
                  <a:pt x="14088692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C3C332C5-12E2-82AD-4930-26C74B0F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-29184" y="0"/>
            <a:ext cx="18317184" cy="10315328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Freeform 3"/>
          <p:cNvSpPr/>
          <p:nvPr/>
        </p:nvSpPr>
        <p:spPr>
          <a:xfrm rot="-5400000">
            <a:off x="15499659" y="-2080453"/>
            <a:ext cx="7375388" cy="3687694"/>
          </a:xfrm>
          <a:custGeom>
            <a:avLst/>
            <a:gdLst/>
            <a:ahLst/>
            <a:cxnLst/>
            <a:rect l="l" t="t" r="r" b="b"/>
            <a:pathLst>
              <a:path w="7375388" h="3687694">
                <a:moveTo>
                  <a:pt x="0" y="0"/>
                </a:moveTo>
                <a:lnTo>
                  <a:pt x="7375389" y="0"/>
                </a:lnTo>
                <a:lnTo>
                  <a:pt x="7375389" y="3687694"/>
                </a:lnTo>
                <a:lnTo>
                  <a:pt x="0" y="368769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</p:sp>
      <p:sp>
        <p:nvSpPr>
          <p:cNvPr id="4" name="Freeform 4"/>
          <p:cNvSpPr/>
          <p:nvPr/>
        </p:nvSpPr>
        <p:spPr>
          <a:xfrm rot="-5400000">
            <a:off x="6562333" y="11204373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</p:sp>
      <p:sp>
        <p:nvSpPr>
          <p:cNvPr id="11" name="Freeform 11"/>
          <p:cNvSpPr/>
          <p:nvPr/>
        </p:nvSpPr>
        <p:spPr>
          <a:xfrm rot="-5400000">
            <a:off x="-3692727" y="10518573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</p:sp>
      <p:sp>
        <p:nvSpPr>
          <p:cNvPr id="12" name="Freeform 12"/>
          <p:cNvSpPr/>
          <p:nvPr/>
        </p:nvSpPr>
        <p:spPr>
          <a:xfrm rot="-5400000">
            <a:off x="16195473" y="-1931391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</p:sp>
      <p:sp>
        <p:nvSpPr>
          <p:cNvPr id="20" name="TextBox 20"/>
          <p:cNvSpPr txBox="1"/>
          <p:nvPr/>
        </p:nvSpPr>
        <p:spPr>
          <a:xfrm>
            <a:off x="667007" y="221531"/>
            <a:ext cx="7105393" cy="7309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800" spc="-150" dirty="0" err="1">
                <a:solidFill>
                  <a:srgbClr val="FFC000"/>
                </a:solidFill>
                <a:latin typeface="Montserrat Extra-Bold Bold"/>
              </a:rPr>
              <a:t>Espiritualidade</a:t>
            </a:r>
            <a:r>
              <a:rPr lang="en-US" sz="4800" spc="-150" dirty="0">
                <a:solidFill>
                  <a:srgbClr val="FFC000"/>
                </a:solidFill>
                <a:latin typeface="Montserrat Extra-Bold Bold"/>
              </a:rPr>
              <a:t> da EVP</a:t>
            </a:r>
            <a:endParaRPr lang="en-US" sz="7164" spc="-150" dirty="0">
              <a:solidFill>
                <a:srgbClr val="FFC000"/>
              </a:solidFill>
              <a:latin typeface="Montserrat Extra-Bold Bold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1DC7E95-0862-FA98-9521-4C86C71DF051}"/>
              </a:ext>
            </a:extLst>
          </p:cNvPr>
          <p:cNvSpPr/>
          <p:nvPr/>
        </p:nvSpPr>
        <p:spPr>
          <a:xfrm rot="13699779">
            <a:off x="1688129" y="92495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B8E3B75-296F-711A-5840-7230B9DD7F82}"/>
              </a:ext>
            </a:extLst>
          </p:cNvPr>
          <p:cNvSpPr/>
          <p:nvPr/>
        </p:nvSpPr>
        <p:spPr>
          <a:xfrm rot="13699779">
            <a:off x="14916834" y="462996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</p:sp>
      <p:sp>
        <p:nvSpPr>
          <p:cNvPr id="2" name="Retângulo: Cantos Diagonais Arredondados 1">
            <a:extLst>
              <a:ext uri="{FF2B5EF4-FFF2-40B4-BE49-F238E27FC236}">
                <a16:creationId xmlns:a16="http://schemas.microsoft.com/office/drawing/2014/main" id="{405E18B3-2CA7-840F-07B5-427A75BEA639}"/>
              </a:ext>
            </a:extLst>
          </p:cNvPr>
          <p:cNvSpPr/>
          <p:nvPr/>
        </p:nvSpPr>
        <p:spPr>
          <a:xfrm>
            <a:off x="6566321" y="3867150"/>
            <a:ext cx="5155357" cy="2552699"/>
          </a:xfrm>
          <a:prstGeom prst="round2DiagRect">
            <a:avLst>
              <a:gd name="adj1" fmla="val 43905"/>
              <a:gd name="adj2" fmla="val 801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A equipe vocacional deve ter uma mística própria, pois ela é: como uma chama acesa que indica: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7" name="Fluxograma: Conector 6">
            <a:extLst>
              <a:ext uri="{FF2B5EF4-FFF2-40B4-BE49-F238E27FC236}">
                <a16:creationId xmlns:a16="http://schemas.microsoft.com/office/drawing/2014/main" id="{D080477B-D252-C958-5208-2FE3A45936D5}"/>
              </a:ext>
            </a:extLst>
          </p:cNvPr>
          <p:cNvSpPr/>
          <p:nvPr/>
        </p:nvSpPr>
        <p:spPr>
          <a:xfrm>
            <a:off x="152400" y="1409700"/>
            <a:ext cx="228600" cy="2286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F5E806DA-3A23-A152-EBD1-54BC6B6B14DA}"/>
              </a:ext>
            </a:extLst>
          </p:cNvPr>
          <p:cNvSpPr/>
          <p:nvPr/>
        </p:nvSpPr>
        <p:spPr>
          <a:xfrm>
            <a:off x="152400" y="2019300"/>
            <a:ext cx="228600" cy="2286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luxograma: Conector 12">
            <a:extLst>
              <a:ext uri="{FF2B5EF4-FFF2-40B4-BE49-F238E27FC236}">
                <a16:creationId xmlns:a16="http://schemas.microsoft.com/office/drawing/2014/main" id="{27E79356-81B4-DD81-2BEF-9759A6646D45}"/>
              </a:ext>
            </a:extLst>
          </p:cNvPr>
          <p:cNvSpPr/>
          <p:nvPr/>
        </p:nvSpPr>
        <p:spPr>
          <a:xfrm>
            <a:off x="152400" y="2628900"/>
            <a:ext cx="228600" cy="2286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Conector 13">
            <a:extLst>
              <a:ext uri="{FF2B5EF4-FFF2-40B4-BE49-F238E27FC236}">
                <a16:creationId xmlns:a16="http://schemas.microsoft.com/office/drawing/2014/main" id="{D95597C8-25F7-7D8F-39A6-A269E4741D53}"/>
              </a:ext>
            </a:extLst>
          </p:cNvPr>
          <p:cNvSpPr/>
          <p:nvPr/>
        </p:nvSpPr>
        <p:spPr>
          <a:xfrm>
            <a:off x="152400" y="3238500"/>
            <a:ext cx="228600" cy="2286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luxograma: Conector 14">
            <a:extLst>
              <a:ext uri="{FF2B5EF4-FFF2-40B4-BE49-F238E27FC236}">
                <a16:creationId xmlns:a16="http://schemas.microsoft.com/office/drawing/2014/main" id="{F91C9BFA-5ECF-8048-9612-C6ED52CC4D11}"/>
              </a:ext>
            </a:extLst>
          </p:cNvPr>
          <p:cNvSpPr/>
          <p:nvPr/>
        </p:nvSpPr>
        <p:spPr>
          <a:xfrm>
            <a:off x="152400" y="3848100"/>
            <a:ext cx="228600" cy="2286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139621BD-EF7D-5BAB-71C2-567FD82C69A2}"/>
              </a:ext>
            </a:extLst>
          </p:cNvPr>
          <p:cNvSpPr/>
          <p:nvPr/>
        </p:nvSpPr>
        <p:spPr>
          <a:xfrm>
            <a:off x="152400" y="4381500"/>
            <a:ext cx="228600" cy="2286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4571E35-4F86-3A1E-EFFE-13C285B87087}"/>
              </a:ext>
            </a:extLst>
          </p:cNvPr>
          <p:cNvSpPr txBox="1"/>
          <p:nvPr/>
        </p:nvSpPr>
        <p:spPr>
          <a:xfrm>
            <a:off x="12086682" y="2091871"/>
            <a:ext cx="4031925" cy="147732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0"/>
            <a:r>
              <a:rPr lang="pt-BR" sz="3600" dirty="0">
                <a:latin typeface="Berlin Sans FB" panose="020E0602020502020306" pitchFamily="34" charset="0"/>
              </a:rPr>
              <a:t>Sinal de motivo para o ser e o agir</a:t>
            </a:r>
          </a:p>
          <a:p>
            <a:pPr algn="ctr"/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606C92D-C5D3-7239-D843-0E3379297C7D}"/>
              </a:ext>
            </a:extLst>
          </p:cNvPr>
          <p:cNvSpPr txBox="1"/>
          <p:nvPr/>
        </p:nvSpPr>
        <p:spPr>
          <a:xfrm>
            <a:off x="3207075" y="1736272"/>
            <a:ext cx="4031925" cy="147732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Berlin Sans FB" panose="020E0602020502020306" pitchFamily="34" charset="0"/>
              </a:rPr>
              <a:t>Sinal de vida e de presença de alguém</a:t>
            </a:r>
          </a:p>
          <a:p>
            <a:pPr algn="ctr"/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84D3D2D-66FB-5903-65BE-2D80A07C8205}"/>
              </a:ext>
            </a:extLst>
          </p:cNvPr>
          <p:cNvSpPr txBox="1"/>
          <p:nvPr/>
        </p:nvSpPr>
        <p:spPr>
          <a:xfrm>
            <a:off x="5791200" y="7628572"/>
            <a:ext cx="4343400" cy="147732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0"/>
            <a:r>
              <a:rPr lang="pt-BR" sz="3600" dirty="0">
                <a:latin typeface="Berlin Sans FB" panose="020E0602020502020306" pitchFamily="34" charset="0"/>
              </a:rPr>
              <a:t>Sinal de comunidade de fé viva</a:t>
            </a:r>
          </a:p>
          <a:p>
            <a:pPr algn="ctr"/>
            <a:endParaRPr lang="pt-BR" dirty="0"/>
          </a:p>
        </p:txBody>
      </p:sp>
      <p:cxnSp>
        <p:nvCxnSpPr>
          <p:cNvPr id="35" name="Conector: Angulado 34">
            <a:extLst>
              <a:ext uri="{FF2B5EF4-FFF2-40B4-BE49-F238E27FC236}">
                <a16:creationId xmlns:a16="http://schemas.microsoft.com/office/drawing/2014/main" id="{E292772F-2BAE-C380-1593-76A4C5C94DCE}"/>
              </a:ext>
            </a:extLst>
          </p:cNvPr>
          <p:cNvCxnSpPr>
            <a:stCxn id="2" idx="3"/>
            <a:endCxn id="30" idx="3"/>
          </p:cNvCxnSpPr>
          <p:nvPr/>
        </p:nvCxnSpPr>
        <p:spPr>
          <a:xfrm rot="16200000" flipV="1">
            <a:off x="7495393" y="2218543"/>
            <a:ext cx="1392214" cy="190500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4D3E66BD-4A9C-8320-DDC5-DA93CD987F6E}"/>
              </a:ext>
            </a:extLst>
          </p:cNvPr>
          <p:cNvCxnSpPr>
            <a:stCxn id="2" idx="0"/>
            <a:endCxn id="27" idx="2"/>
          </p:cNvCxnSpPr>
          <p:nvPr/>
        </p:nvCxnSpPr>
        <p:spPr>
          <a:xfrm flipV="1">
            <a:off x="11721678" y="3569199"/>
            <a:ext cx="2380967" cy="157430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Conector: Angulado 38">
            <a:extLst>
              <a:ext uri="{FF2B5EF4-FFF2-40B4-BE49-F238E27FC236}">
                <a16:creationId xmlns:a16="http://schemas.microsoft.com/office/drawing/2014/main" id="{2BC71F1D-12B2-FCA3-FB3A-8B6C01BD8B7A}"/>
              </a:ext>
            </a:extLst>
          </p:cNvPr>
          <p:cNvCxnSpPr>
            <a:stCxn id="2" idx="1"/>
            <a:endCxn id="31" idx="1"/>
          </p:cNvCxnSpPr>
          <p:nvPr/>
        </p:nvCxnSpPr>
        <p:spPr>
          <a:xfrm rot="5400000">
            <a:off x="6493907" y="5717142"/>
            <a:ext cx="1947387" cy="3352800"/>
          </a:xfrm>
          <a:prstGeom prst="bentConnector4">
            <a:avLst>
              <a:gd name="adj1" fmla="val 31034"/>
              <a:gd name="adj2" fmla="val 10681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284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5180720">
            <a:off x="11285328" y="-149552"/>
            <a:ext cx="5881263" cy="6296635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3" y="0"/>
                </a:lnTo>
                <a:lnTo>
                  <a:pt x="14088693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449800" y="5674832"/>
            <a:ext cx="6097253" cy="1019904"/>
          </a:xfrm>
          <a:custGeom>
            <a:avLst/>
            <a:gdLst/>
            <a:ahLst/>
            <a:cxnLst/>
            <a:rect l="l" t="t" r="r" b="b"/>
            <a:pathLst>
              <a:path w="6097253" h="1019904">
                <a:moveTo>
                  <a:pt x="0" y="0"/>
                </a:moveTo>
                <a:lnTo>
                  <a:pt x="6097254" y="0"/>
                </a:lnTo>
                <a:lnTo>
                  <a:pt x="6097254" y="1019904"/>
                </a:lnTo>
                <a:lnTo>
                  <a:pt x="0" y="1019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1976" y="-495300"/>
            <a:ext cx="8304824" cy="1690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807"/>
              </a:lnSpc>
            </a:pPr>
            <a:r>
              <a:rPr lang="en-US" sz="5400" spc="-150" dirty="0" err="1">
                <a:solidFill>
                  <a:srgbClr val="AA5C1A"/>
                </a:solidFill>
                <a:latin typeface="Montserrat Extra-Bold Bold"/>
              </a:rPr>
              <a:t>Espiritualidade</a:t>
            </a:r>
            <a:r>
              <a:rPr lang="en-US" sz="5400" spc="-150" dirty="0">
                <a:solidFill>
                  <a:srgbClr val="AA5C1A"/>
                </a:solidFill>
                <a:latin typeface="Montserrat Extra-Bold Bold"/>
              </a:rPr>
              <a:t> da EVP</a:t>
            </a:r>
            <a:endParaRPr lang="en-US" sz="4400" spc="-711" dirty="0">
              <a:solidFill>
                <a:srgbClr val="AA5C1A"/>
              </a:solidFill>
              <a:latin typeface="Montserrat Extra-Bold Bold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128B5D6B-C38F-41BD-A616-225FE697EBC5}"/>
              </a:ext>
            </a:extLst>
          </p:cNvPr>
          <p:cNvSpPr/>
          <p:nvPr/>
        </p:nvSpPr>
        <p:spPr>
          <a:xfrm rot="16419280">
            <a:off x="693528" y="3987517"/>
            <a:ext cx="5881263" cy="6296635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3" y="0"/>
                </a:lnTo>
                <a:lnTo>
                  <a:pt x="14088693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7E498E9D-979D-29EF-7C40-9DBEFD8D2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580951"/>
              </p:ext>
            </p:extLst>
          </p:nvPr>
        </p:nvGraphicFramePr>
        <p:xfrm>
          <a:off x="304800" y="1271893"/>
          <a:ext cx="17616595" cy="880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Freeform 3">
            <a:extLst>
              <a:ext uri="{FF2B5EF4-FFF2-40B4-BE49-F238E27FC236}">
                <a16:creationId xmlns:a16="http://schemas.microsoft.com/office/drawing/2014/main" id="{FE159584-5B02-DDE1-69F2-D04337BA1B93}"/>
              </a:ext>
            </a:extLst>
          </p:cNvPr>
          <p:cNvSpPr/>
          <p:nvPr/>
        </p:nvSpPr>
        <p:spPr>
          <a:xfrm rot="16419280">
            <a:off x="1340779" y="2320041"/>
            <a:ext cx="7015128" cy="6672290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2" y="0"/>
                </a:lnTo>
                <a:lnTo>
                  <a:pt x="14088692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 rot="-5180720">
            <a:off x="12084979" y="-575559"/>
            <a:ext cx="7015128" cy="6672290"/>
          </a:xfrm>
          <a:custGeom>
            <a:avLst/>
            <a:gdLst/>
            <a:ahLst/>
            <a:cxnLst/>
            <a:rect l="l" t="t" r="r" b="b"/>
            <a:pathLst>
              <a:path w="14088693" h="14580795">
                <a:moveTo>
                  <a:pt x="0" y="0"/>
                </a:moveTo>
                <a:lnTo>
                  <a:pt x="14088692" y="0"/>
                </a:lnTo>
                <a:lnTo>
                  <a:pt x="14088692" y="14580795"/>
                </a:lnTo>
                <a:lnTo>
                  <a:pt x="0" y="14580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853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2E6155D-021B-8FD9-4860-7CC45469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25244" y="250114"/>
            <a:ext cx="17037511" cy="79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pt-BR" altLang="en-US" sz="6600" b="1" u="sng" dirty="0">
                <a:solidFill>
                  <a:schemeClr val="tx2"/>
                </a:solidFill>
                <a:latin typeface="Montserrat Extra-Bold Bold" panose="020B0604020202020204" charset="0"/>
              </a:rPr>
              <a:t>Questionamentos?</a:t>
            </a:r>
            <a:endParaRPr lang="en-US" sz="6600" u="sng" spc="-272" dirty="0">
              <a:solidFill>
                <a:schemeClr val="tx2"/>
              </a:solidFill>
              <a:latin typeface="Montserrat Extra-Bold Bold" panose="020B0604020202020204" charset="0"/>
            </a:endParaRP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-8823407" y="-2146809"/>
            <a:ext cx="9128207" cy="14099537"/>
            <a:chOff x="0" y="0"/>
            <a:chExt cx="2192020" cy="3385820"/>
          </a:xfrm>
        </p:grpSpPr>
        <p:sp>
          <p:nvSpPr>
            <p:cNvPr id="16" name="Freeform 16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00B9FD"/>
            </a:solidFill>
            <a:ln w="12700">
              <a:solidFill>
                <a:srgbClr val="000000"/>
              </a:solidFill>
            </a:ln>
          </p:spPr>
        </p:sp>
      </p:grpSp>
      <p:graphicFrame>
        <p:nvGraphicFramePr>
          <p:cNvPr id="20" name="Espaço Reservado para Conteúdo 3">
            <a:extLst>
              <a:ext uri="{FF2B5EF4-FFF2-40B4-BE49-F238E27FC236}">
                <a16:creationId xmlns:a16="http://schemas.microsoft.com/office/drawing/2014/main" id="{46F5F8C8-0A45-037F-F264-90E0D130993C}"/>
              </a:ext>
            </a:extLst>
          </p:cNvPr>
          <p:cNvGraphicFramePr>
            <a:graphicFrameLocks/>
          </p:cNvGraphicFramePr>
          <p:nvPr/>
        </p:nvGraphicFramePr>
        <p:xfrm>
          <a:off x="19165638" y="-1256284"/>
          <a:ext cx="11822949" cy="7929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roup 11">
            <a:extLst>
              <a:ext uri="{FF2B5EF4-FFF2-40B4-BE49-F238E27FC236}">
                <a16:creationId xmlns:a16="http://schemas.microsoft.com/office/drawing/2014/main" id="{0F46FF9C-6D0F-1BD3-464B-2BFBF4E0C500}"/>
              </a:ext>
            </a:extLst>
          </p:cNvPr>
          <p:cNvGrpSpPr>
            <a:grpSpLocks noChangeAspect="1"/>
          </p:cNvGrpSpPr>
          <p:nvPr/>
        </p:nvGrpSpPr>
        <p:grpSpPr>
          <a:xfrm>
            <a:off x="17816819" y="-419100"/>
            <a:ext cx="3442981" cy="5318069"/>
            <a:chOff x="0" y="0"/>
            <a:chExt cx="2192020" cy="3385820"/>
          </a:xfrm>
          <a:solidFill>
            <a:srgbClr val="FFFF00"/>
          </a:solidFill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9342606-8305-C35A-8C40-628B9F581E8B}"/>
                </a:ext>
              </a:extLst>
            </p:cNvPr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83362CD0-B99A-5B98-5DDE-1F1BCD355461}"/>
              </a:ext>
            </a:extLst>
          </p:cNvPr>
          <p:cNvGrpSpPr>
            <a:grpSpLocks noChangeAspect="1"/>
          </p:cNvGrpSpPr>
          <p:nvPr/>
        </p:nvGrpSpPr>
        <p:grpSpPr>
          <a:xfrm>
            <a:off x="17816819" y="5337706"/>
            <a:ext cx="3442981" cy="5318069"/>
            <a:chOff x="0" y="0"/>
            <a:chExt cx="2192020" cy="338582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BFD4053E-AD86-00DF-1F5A-A7A09D946EFC}"/>
                </a:ext>
              </a:extLst>
            </p:cNvPr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1BC8BA"/>
            </a:solidFill>
            <a:ln w="12700">
              <a:solidFill>
                <a:srgbClr val="000000"/>
              </a:solidFill>
            </a:ln>
          </p:spPr>
        </p:sp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6E9038-E389-E918-FD4C-46E0ED2A60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998328"/>
              </p:ext>
            </p:extLst>
          </p:nvPr>
        </p:nvGraphicFramePr>
        <p:xfrm>
          <a:off x="570920" y="1506706"/>
          <a:ext cx="17037511" cy="8363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9570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0"/>
            <a:ext cx="18288000" cy="51435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467600" y="654353"/>
            <a:ext cx="3437767" cy="526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6000" spc="-128" dirty="0">
                <a:solidFill>
                  <a:schemeClr val="bg1"/>
                </a:solidFill>
                <a:latin typeface="Montserrat Extra-Bold"/>
              </a:rPr>
              <a:t>Siga-</a:t>
            </a:r>
            <a:r>
              <a:rPr lang="en-US" sz="6000" spc="-128" dirty="0" err="1">
                <a:solidFill>
                  <a:schemeClr val="bg1"/>
                </a:solidFill>
                <a:latin typeface="Montserrat Extra-Bold"/>
              </a:rPr>
              <a:t>nos</a:t>
            </a:r>
            <a:endParaRPr lang="en-US" sz="6000" spc="-128" dirty="0">
              <a:solidFill>
                <a:schemeClr val="bg1"/>
              </a:solidFill>
              <a:latin typeface="Montserrat Extra-Bold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ECC32E55-B539-838E-BD4E-3C38E43D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0" y="5672990"/>
            <a:ext cx="2743200" cy="2696908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CDAA5325-540A-77F1-8B48-EAA138137869}"/>
              </a:ext>
            </a:extLst>
          </p:cNvPr>
          <p:cNvSpPr txBox="1"/>
          <p:nvPr/>
        </p:nvSpPr>
        <p:spPr>
          <a:xfrm>
            <a:off x="3733800" y="6667501"/>
            <a:ext cx="1455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Berlin Sans FB" panose="020E0602020502020306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Conselho Missionário de Seminaristas (comisemariana.blogspot.com)</a:t>
            </a:r>
            <a:endParaRPr lang="pt-BR" sz="4000" dirty="0">
              <a:latin typeface="Berlin Sans FB" panose="020E0602020502020306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4387CA8-2803-D902-2EAA-D15D8AC7230B}"/>
              </a:ext>
            </a:extLst>
          </p:cNvPr>
          <p:cNvSpPr txBox="1"/>
          <p:nvPr/>
        </p:nvSpPr>
        <p:spPr>
          <a:xfrm>
            <a:off x="3771089" y="2644808"/>
            <a:ext cx="1083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Arquidiocese de Mariana - </a:t>
            </a:r>
            <a:r>
              <a:rPr lang="pt-BR" sz="3600" dirty="0">
                <a:solidFill>
                  <a:schemeClr val="bg1"/>
                </a:solidFill>
                <a:latin typeface="Berlin Sans FB" panose="020E0602020502020306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https://arqmariana.com.br/</a:t>
            </a:r>
            <a:endParaRPr lang="pt-BR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6F63C376-8A2A-429F-9095-91D34B76B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0" y="1362047"/>
            <a:ext cx="2812310" cy="28123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-356434" y="0"/>
            <a:ext cx="18644434" cy="106746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4485244" y="-1502375"/>
            <a:ext cx="5260851" cy="13079380"/>
          </a:xfrm>
          <a:custGeom>
            <a:avLst/>
            <a:gdLst/>
            <a:ahLst/>
            <a:cxnLst/>
            <a:rect l="l" t="t" r="r" b="b"/>
            <a:pathLst>
              <a:path w="2194560" h="3388362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solidFill>
            <a:srgbClr val="1BC8BA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Freeform 5"/>
          <p:cNvSpPr/>
          <p:nvPr/>
        </p:nvSpPr>
        <p:spPr>
          <a:xfrm>
            <a:off x="16525250" y="386920"/>
            <a:ext cx="1468099" cy="1452084"/>
          </a:xfrm>
          <a:custGeom>
            <a:avLst/>
            <a:gdLst/>
            <a:ahLst/>
            <a:cxnLst/>
            <a:rect l="l" t="t" r="r" b="b"/>
            <a:pathLst>
              <a:path w="1468099" h="1452084">
                <a:moveTo>
                  <a:pt x="0" y="0"/>
                </a:moveTo>
                <a:lnTo>
                  <a:pt x="1468100" y="0"/>
                </a:lnTo>
                <a:lnTo>
                  <a:pt x="1468100" y="1452083"/>
                </a:lnTo>
                <a:lnTo>
                  <a:pt x="0" y="1452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luxograma: Terminação 11">
            <a:extLst>
              <a:ext uri="{FF2B5EF4-FFF2-40B4-BE49-F238E27FC236}">
                <a16:creationId xmlns:a16="http://schemas.microsoft.com/office/drawing/2014/main" id="{4D080516-10A9-0038-707F-0900039C6BA4}"/>
              </a:ext>
            </a:extLst>
          </p:cNvPr>
          <p:cNvSpPr/>
          <p:nvPr/>
        </p:nvSpPr>
        <p:spPr>
          <a:xfrm>
            <a:off x="1121892" y="1725418"/>
            <a:ext cx="10536708" cy="2046482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42D7AA1-6CFF-BA71-4D70-3BF997F7B569}"/>
              </a:ext>
            </a:extLst>
          </p:cNvPr>
          <p:cNvSpPr txBox="1"/>
          <p:nvPr/>
        </p:nvSpPr>
        <p:spPr>
          <a:xfrm>
            <a:off x="1600200" y="2095500"/>
            <a:ext cx="9677400" cy="1477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"O dever de fomentar as vocações pertence a toda a comunidade dos fiéis" (</a:t>
            </a:r>
            <a:r>
              <a:rPr lang="pt-BR" sz="36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Optatam</a:t>
            </a:r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 Totius, 2). </a:t>
            </a:r>
            <a:endParaRPr lang="pt-BR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endParaRPr lang="pt-BR" dirty="0"/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D1635371-80F0-2264-2F4C-0B2E094BB1D9}"/>
              </a:ext>
            </a:extLst>
          </p:cNvPr>
          <p:cNvSpPr txBox="1"/>
          <p:nvPr/>
        </p:nvSpPr>
        <p:spPr>
          <a:xfrm>
            <a:off x="3326983" y="163984"/>
            <a:ext cx="114300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2"/>
              </a:lnSpc>
            </a:pPr>
            <a:r>
              <a:rPr lang="en-US" sz="6600" u="sng" spc="-332" dirty="0" err="1">
                <a:solidFill>
                  <a:srgbClr val="00B0F0"/>
                </a:solidFill>
                <a:latin typeface="Montserrat Extra-Bold Bold"/>
              </a:rPr>
              <a:t>Motivos</a:t>
            </a:r>
            <a:r>
              <a:rPr lang="en-US" sz="6600" u="sng" spc="-332" dirty="0">
                <a:solidFill>
                  <a:srgbClr val="00B0F0"/>
                </a:solidFill>
                <a:latin typeface="Montserrat Extra-Bold Bold"/>
              </a:rPr>
              <a:t> para se </a:t>
            </a:r>
            <a:r>
              <a:rPr lang="en-US" sz="6600" u="sng" spc="-332" dirty="0" err="1">
                <a:solidFill>
                  <a:srgbClr val="00B0F0"/>
                </a:solidFill>
                <a:latin typeface="Montserrat Extra-Bold Bold"/>
              </a:rPr>
              <a:t>criar</a:t>
            </a:r>
            <a:r>
              <a:rPr lang="en-US" sz="6600" u="sng" spc="-332" dirty="0">
                <a:solidFill>
                  <a:srgbClr val="00B0F0"/>
                </a:solidFill>
                <a:latin typeface="Montserrat Extra-Bold Bold"/>
              </a:rPr>
              <a:t> a EVP</a:t>
            </a:r>
          </a:p>
        </p:txBody>
      </p:sp>
      <p:sp>
        <p:nvSpPr>
          <p:cNvPr id="23" name="Fluxograma: Terminação 22">
            <a:extLst>
              <a:ext uri="{FF2B5EF4-FFF2-40B4-BE49-F238E27FC236}">
                <a16:creationId xmlns:a16="http://schemas.microsoft.com/office/drawing/2014/main" id="{E2D4B962-B22A-1D65-CC2D-E40D26CBFD58}"/>
              </a:ext>
            </a:extLst>
          </p:cNvPr>
          <p:cNvSpPr/>
          <p:nvPr/>
        </p:nvSpPr>
        <p:spPr>
          <a:xfrm>
            <a:off x="3326983" y="5600700"/>
            <a:ext cx="14448725" cy="2938523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586AEF3-CAAD-F6D2-6E19-78DAB13E3273}"/>
              </a:ext>
            </a:extLst>
          </p:cNvPr>
          <p:cNvSpPr txBox="1"/>
          <p:nvPr/>
        </p:nvSpPr>
        <p:spPr>
          <a:xfrm>
            <a:off x="4122202" y="5987177"/>
            <a:ext cx="13231254" cy="2585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Ao falar de EVP, não se pode referir apenas a um grupo  que monopoliza uma atividade pertencente a "todos os membros da Igreja, sem exceção" (Pastores </a:t>
            </a:r>
            <a:r>
              <a:rPr lang="pt-BR" sz="36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Dabo</a:t>
            </a:r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pt-BR" sz="36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Vobis</a:t>
            </a:r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, 41). A responsabilidade da animação vocacional é tarefa de todos nós.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5473BEE-973C-84F1-53BD-57830A7D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-8962" y="-193811"/>
            <a:ext cx="18305923" cy="10480811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D9C0FE89-736D-3C74-2819-408EE3DDB7B2}"/>
              </a:ext>
            </a:extLst>
          </p:cNvPr>
          <p:cNvSpPr/>
          <p:nvPr/>
        </p:nvSpPr>
        <p:spPr>
          <a:xfrm>
            <a:off x="-4267200" y="-1396190"/>
            <a:ext cx="5260851" cy="13079380"/>
          </a:xfrm>
          <a:custGeom>
            <a:avLst/>
            <a:gdLst/>
            <a:ahLst/>
            <a:cxnLst/>
            <a:rect l="l" t="t" r="r" b="b"/>
            <a:pathLst>
              <a:path w="2194560" h="3388362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pt-BR" dirty="0"/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53887CC9-873C-A9A5-2A8A-2490D2B97130}"/>
              </a:ext>
            </a:extLst>
          </p:cNvPr>
          <p:cNvSpPr txBox="1"/>
          <p:nvPr/>
        </p:nvSpPr>
        <p:spPr>
          <a:xfrm>
            <a:off x="3424901" y="0"/>
            <a:ext cx="114300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2"/>
              </a:lnSpc>
            </a:pPr>
            <a:r>
              <a:rPr lang="en-US" sz="6600" u="sng" spc="-332" dirty="0" err="1">
                <a:solidFill>
                  <a:srgbClr val="FFC000"/>
                </a:solidFill>
                <a:latin typeface="Montserrat Extra-Bold Bold"/>
              </a:rPr>
              <a:t>Motivos</a:t>
            </a:r>
            <a:r>
              <a:rPr lang="en-US" sz="6600" u="sng" spc="-332" dirty="0">
                <a:solidFill>
                  <a:srgbClr val="FFC000"/>
                </a:solidFill>
                <a:latin typeface="Montserrat Extra-Bold Bold"/>
              </a:rPr>
              <a:t> para se </a:t>
            </a:r>
            <a:r>
              <a:rPr lang="en-US" sz="6600" u="sng" spc="-332" dirty="0" err="1">
                <a:solidFill>
                  <a:srgbClr val="FFC000"/>
                </a:solidFill>
                <a:latin typeface="Montserrat Extra-Bold Bold"/>
              </a:rPr>
              <a:t>criar</a:t>
            </a:r>
            <a:r>
              <a:rPr lang="en-US" sz="6600" u="sng" spc="-332" dirty="0">
                <a:solidFill>
                  <a:srgbClr val="FFC000"/>
                </a:solidFill>
                <a:latin typeface="Montserrat Extra-Bold Bold"/>
              </a:rPr>
              <a:t> a EVP</a:t>
            </a:r>
          </a:p>
        </p:txBody>
      </p:sp>
      <p:sp>
        <p:nvSpPr>
          <p:cNvPr id="7" name="Fluxograma: Terminação 6">
            <a:extLst>
              <a:ext uri="{FF2B5EF4-FFF2-40B4-BE49-F238E27FC236}">
                <a16:creationId xmlns:a16="http://schemas.microsoft.com/office/drawing/2014/main" id="{45BCCCB0-21D6-8586-7535-7400F9B8976C}"/>
              </a:ext>
            </a:extLst>
          </p:cNvPr>
          <p:cNvSpPr/>
          <p:nvPr/>
        </p:nvSpPr>
        <p:spPr>
          <a:xfrm>
            <a:off x="1274292" y="1638300"/>
            <a:ext cx="11908308" cy="1633266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953C48-1BF5-7B26-80E7-0D1113EEDA8C}"/>
              </a:ext>
            </a:extLst>
          </p:cNvPr>
          <p:cNvSpPr txBox="1"/>
          <p:nvPr/>
        </p:nvSpPr>
        <p:spPr>
          <a:xfrm>
            <a:off x="2057400" y="1790700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sz="3600" dirty="0">
                <a:latin typeface="Berlin Sans FB" panose="020E0602020502020306" pitchFamily="34" charset="0"/>
              </a:rPr>
              <a:t>Mas se o cuidado das vocações é de toda comunidade terá sentido constituir uma Equipe Vocacional? </a:t>
            </a:r>
          </a:p>
        </p:txBody>
      </p:sp>
      <p:sp>
        <p:nvSpPr>
          <p:cNvPr id="10" name="Fluxograma: Terminação 9">
            <a:extLst>
              <a:ext uri="{FF2B5EF4-FFF2-40B4-BE49-F238E27FC236}">
                <a16:creationId xmlns:a16="http://schemas.microsoft.com/office/drawing/2014/main" id="{E04325A2-6A60-C6A4-D9B0-FB3E57CE390D}"/>
              </a:ext>
            </a:extLst>
          </p:cNvPr>
          <p:cNvSpPr/>
          <p:nvPr/>
        </p:nvSpPr>
        <p:spPr>
          <a:xfrm>
            <a:off x="2209800" y="3948563"/>
            <a:ext cx="15849600" cy="2261737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D8F6C4F-BD12-145D-92F6-A580091133E9}"/>
              </a:ext>
            </a:extLst>
          </p:cNvPr>
          <p:cNvSpPr txBox="1"/>
          <p:nvPr/>
        </p:nvSpPr>
        <p:spPr>
          <a:xfrm>
            <a:off x="2971800" y="4227374"/>
            <a:ext cx="144958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sz="3600" dirty="0">
                <a:latin typeface="Berlin Sans FB" panose="020E0602020502020306" pitchFamily="34" charset="0"/>
              </a:rPr>
              <a:t>Como bem se sabe aquilo que é tarefa de todos na prática não é de ninguém. Muitos cruzam os braços e um fica esperando pelo outro até que alguém comece o trabalho e aos poucos envolva os outros.</a:t>
            </a:r>
          </a:p>
        </p:txBody>
      </p:sp>
      <p:sp>
        <p:nvSpPr>
          <p:cNvPr id="11" name="Fluxograma: Terminação 10">
            <a:extLst>
              <a:ext uri="{FF2B5EF4-FFF2-40B4-BE49-F238E27FC236}">
                <a16:creationId xmlns:a16="http://schemas.microsoft.com/office/drawing/2014/main" id="{F72E0CE2-71A4-E913-2E74-BCB1005D97C1}"/>
              </a:ext>
            </a:extLst>
          </p:cNvPr>
          <p:cNvSpPr/>
          <p:nvPr/>
        </p:nvSpPr>
        <p:spPr>
          <a:xfrm>
            <a:off x="1371600" y="6880540"/>
            <a:ext cx="16383000" cy="2834959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dirty="0"/>
              <a:t>"A Igreja local e quanto possível, cada paróquia, criem Equipes Vocacionais, para animar e coordenar a promoção vocacional em todas as dimensões das pastorais da vida cristã e ofereçam orientação e acompanhamento aos vocacionados" (CNBB, Doc. 55, n. 29).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36A0745-9F20-AA80-8FD9-78A0380FFC24}"/>
              </a:ext>
            </a:extLst>
          </p:cNvPr>
          <p:cNvSpPr txBox="1"/>
          <p:nvPr/>
        </p:nvSpPr>
        <p:spPr>
          <a:xfrm>
            <a:off x="2514600" y="7200900"/>
            <a:ext cx="1440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latin typeface="Berlin Sans FB" panose="020E0602020502020306" pitchFamily="34" charset="0"/>
              </a:rPr>
              <a:t>"A Igreja local e quanto possível, cada paróquia, criem Equipes Vocacionais, para animar e coordenar a promoção vocacional em todas as dimensões das pastorais da vida cristã e ofereçam orientação e acompanhamento aos vocacionados" (CNBB, Doc. 55, n. 29</a:t>
            </a:r>
          </a:p>
        </p:txBody>
      </p:sp>
    </p:spTree>
    <p:extLst>
      <p:ext uri="{BB962C8B-B14F-4D97-AF65-F5344CB8AC3E}">
        <p14:creationId xmlns:p14="http://schemas.microsoft.com/office/powerpoint/2010/main" val="47748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-29184" y="0"/>
            <a:ext cx="18317183" cy="1031532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925800" y="8605768"/>
            <a:ext cx="5395567" cy="5171717"/>
          </a:xfrm>
          <a:custGeom>
            <a:avLst/>
            <a:gdLst/>
            <a:ahLst/>
            <a:cxnLst/>
            <a:rect l="l" t="t" r="r" b="b"/>
            <a:pathLst>
              <a:path w="14698781" h="14698781">
                <a:moveTo>
                  <a:pt x="0" y="0"/>
                </a:moveTo>
                <a:lnTo>
                  <a:pt x="14698781" y="0"/>
                </a:lnTo>
                <a:lnTo>
                  <a:pt x="14698781" y="14698781"/>
                </a:lnTo>
                <a:lnTo>
                  <a:pt x="0" y="14698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8778863" y="-2015774"/>
            <a:ext cx="9128207" cy="14099537"/>
            <a:chOff x="0" y="0"/>
            <a:chExt cx="2192020" cy="3385820"/>
          </a:xfrm>
        </p:grpSpPr>
        <p:sp>
          <p:nvSpPr>
            <p:cNvPr id="18" name="Freeform 18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FCC802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F1A6A09-2E21-9940-C113-EB6FB5124847}"/>
              </a:ext>
            </a:extLst>
          </p:cNvPr>
          <p:cNvSpPr txBox="1"/>
          <p:nvPr/>
        </p:nvSpPr>
        <p:spPr>
          <a:xfrm>
            <a:off x="283657" y="41368"/>
            <a:ext cx="6714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FFC000"/>
                </a:solidFill>
                <a:latin typeface="Montserrat Extra-Bold Bold" panose="020B0604020202020204" charset="0"/>
              </a:rPr>
              <a:t>O que é mesmo uma EVP?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89805C5-98B5-A241-2678-47A12ACDCF07}"/>
              </a:ext>
            </a:extLst>
          </p:cNvPr>
          <p:cNvSpPr/>
          <p:nvPr/>
        </p:nvSpPr>
        <p:spPr>
          <a:xfrm>
            <a:off x="6553200" y="876300"/>
            <a:ext cx="11404678" cy="2286000"/>
          </a:xfrm>
          <a:prstGeom prst="roundRect">
            <a:avLst>
              <a:gd name="adj" fmla="val 2908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3600" b="0" i="0" baseline="0" dirty="0">
                <a:solidFill>
                  <a:schemeClr val="tx1"/>
                </a:solidFill>
                <a:latin typeface="Berlin Sans FB" panose="020E0602020502020306" pitchFamily="34" charset="0"/>
              </a:rPr>
              <a:t>É um grupo</a:t>
            </a:r>
            <a:r>
              <a:rPr lang="pt-BR" sz="3600" b="0" i="0" dirty="0">
                <a:solidFill>
                  <a:schemeClr val="tx1"/>
                </a:solidFill>
                <a:latin typeface="Berlin Sans FB" panose="020E0602020502020306" pitchFamily="34" charset="0"/>
              </a:rPr>
              <a:t> de pessoas que trabalham na comunidade eclesial, em profunda sintonia com Igreja Particular (Diocese) para: </a:t>
            </a:r>
            <a:endParaRPr lang="pt-BR" sz="3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2417A15E-C32C-D4EC-FD06-154CB78A732A}"/>
              </a:ext>
            </a:extLst>
          </p:cNvPr>
          <p:cNvSpPr/>
          <p:nvPr/>
        </p:nvSpPr>
        <p:spPr>
          <a:xfrm>
            <a:off x="419358" y="3211750"/>
            <a:ext cx="5981442" cy="3159868"/>
          </a:xfrm>
          <a:prstGeom prst="roundRect">
            <a:avLst>
              <a:gd name="adj" fmla="val 2908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baseline="0" dirty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r>
              <a:rPr lang="pt-BR" sz="3600" baseline="0" dirty="0">
                <a:solidFill>
                  <a:schemeClr val="tx1"/>
                </a:solidFill>
                <a:latin typeface="Berlin Sans FB" panose="020E0602020502020306" pitchFamily="34" charset="0"/>
              </a:rPr>
              <a:t>Despertar</a:t>
            </a:r>
            <a:r>
              <a:rPr lang="pt-BR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 na comunidade a consciência de que todos são vocacionados pelo Batismo para uma missão na Igreja.</a:t>
            </a:r>
            <a:r>
              <a:rPr lang="pt-BR" sz="3600" dirty="0"/>
              <a:t> </a:t>
            </a:r>
          </a:p>
          <a:p>
            <a:pPr algn="just"/>
            <a:endParaRPr lang="pt-BR" sz="3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7D20989B-DBAF-FCDA-F1D3-93AFBC3F233C}"/>
              </a:ext>
            </a:extLst>
          </p:cNvPr>
          <p:cNvSpPr/>
          <p:nvPr/>
        </p:nvSpPr>
        <p:spPr>
          <a:xfrm rot="18156678" flipV="1">
            <a:off x="6338262" y="3689394"/>
            <a:ext cx="1756512" cy="902314"/>
          </a:xfrm>
          <a:custGeom>
            <a:avLst/>
            <a:gdLst/>
            <a:ahLst/>
            <a:cxnLst/>
            <a:rect l="l" t="t" r="r" b="b"/>
            <a:pathLst>
              <a:path w="2006389" h="908347">
                <a:moveTo>
                  <a:pt x="0" y="908347"/>
                </a:moveTo>
                <a:lnTo>
                  <a:pt x="2006389" y="908347"/>
                </a:lnTo>
                <a:lnTo>
                  <a:pt x="2006389" y="0"/>
                </a:lnTo>
                <a:lnTo>
                  <a:pt x="0" y="0"/>
                </a:lnTo>
                <a:lnTo>
                  <a:pt x="0" y="90834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Tinta 35">
                <a:extLst>
                  <a:ext uri="{FF2B5EF4-FFF2-40B4-BE49-F238E27FC236}">
                    <a16:creationId xmlns:a16="http://schemas.microsoft.com/office/drawing/2014/main" id="{0620FB4C-5D28-55EE-D965-8B228908BF4D}"/>
                  </a:ext>
                </a:extLst>
              </p14:cNvPr>
              <p14:cNvContentPartPr/>
              <p14:nvPr/>
            </p14:nvContentPartPr>
            <p14:xfrm>
              <a:off x="875298" y="5233236"/>
              <a:ext cx="360" cy="360"/>
            </p14:xfrm>
          </p:contentPart>
        </mc:Choice>
        <mc:Fallback xmlns="">
          <p:pic>
            <p:nvPicPr>
              <p:cNvPr id="36" name="Tinta 35">
                <a:extLst>
                  <a:ext uri="{FF2B5EF4-FFF2-40B4-BE49-F238E27FC236}">
                    <a16:creationId xmlns:a16="http://schemas.microsoft.com/office/drawing/2014/main" id="{0620FB4C-5D28-55EE-D965-8B228908BF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6658" y="52245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9">
            <p14:nvContentPartPr>
              <p14:cNvPr id="51" name="Tinta 50">
                <a:extLst>
                  <a:ext uri="{FF2B5EF4-FFF2-40B4-BE49-F238E27FC236}">
                    <a16:creationId xmlns:a16="http://schemas.microsoft.com/office/drawing/2014/main" id="{C8FADBB4-06A0-B970-654E-967729AEA876}"/>
                  </a:ext>
                </a:extLst>
              </p14:cNvPr>
              <p14:cNvContentPartPr/>
              <p14:nvPr/>
            </p14:nvContentPartPr>
            <p14:xfrm>
              <a:off x="727873" y="3050227"/>
              <a:ext cx="360" cy="6480"/>
            </p14:xfrm>
          </p:contentPart>
        </mc:Choice>
        <mc:Fallback>
          <p:pic>
            <p:nvPicPr>
              <p:cNvPr id="51" name="Tinta 50">
                <a:extLst>
                  <a:ext uri="{FF2B5EF4-FFF2-40B4-BE49-F238E27FC236}">
                    <a16:creationId xmlns:a16="http://schemas.microsoft.com/office/drawing/2014/main" id="{C8FADBB4-06A0-B970-654E-967729AEA8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0233" y="2942587"/>
                <a:ext cx="36000" cy="222120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CaixaDeTexto 68">
            <a:extLst>
              <a:ext uri="{FF2B5EF4-FFF2-40B4-BE49-F238E27FC236}">
                <a16:creationId xmlns:a16="http://schemas.microsoft.com/office/drawing/2014/main" id="{EFBFEFE2-3EEE-197A-7EAC-D21BEA69F849}"/>
              </a:ext>
            </a:extLst>
          </p:cNvPr>
          <p:cNvSpPr txBox="1"/>
          <p:nvPr/>
        </p:nvSpPr>
        <p:spPr>
          <a:xfrm>
            <a:off x="2362200" y="18669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434F782D-0A1C-7659-E191-9857D55F82EE}"/>
              </a:ext>
            </a:extLst>
          </p:cNvPr>
          <p:cNvCxnSpPr>
            <a:cxnSpLocks/>
            <a:stCxn id="23" idx="0"/>
          </p:cNvCxnSpPr>
          <p:nvPr/>
        </p:nvCxnSpPr>
        <p:spPr>
          <a:xfrm rot="5400000" flipH="1" flipV="1">
            <a:off x="3401294" y="3177437"/>
            <a:ext cx="43098" cy="2552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Heptágono 89">
            <a:extLst>
              <a:ext uri="{FF2B5EF4-FFF2-40B4-BE49-F238E27FC236}">
                <a16:creationId xmlns:a16="http://schemas.microsoft.com/office/drawing/2014/main" id="{AF74A94D-0374-AC67-EB36-77C8CAB812F0}"/>
              </a:ext>
            </a:extLst>
          </p:cNvPr>
          <p:cNvSpPr/>
          <p:nvPr/>
        </p:nvSpPr>
        <p:spPr>
          <a:xfrm>
            <a:off x="16434703" y="4069169"/>
            <a:ext cx="759120" cy="824209"/>
          </a:xfrm>
          <a:prstGeom prst="heptagon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srgbClr val="FFC000"/>
                </a:solidFill>
                <a:latin typeface="TC Milo" panose="020B0604020202020204" charset="0"/>
              </a:rPr>
              <a:t>2</a:t>
            </a: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97F22F0B-B070-CFC9-A6C7-7FB74F691231}"/>
              </a:ext>
            </a:extLst>
          </p:cNvPr>
          <p:cNvSpPr/>
          <p:nvPr/>
        </p:nvSpPr>
        <p:spPr>
          <a:xfrm>
            <a:off x="12801600" y="5033995"/>
            <a:ext cx="4792967" cy="3316330"/>
          </a:xfrm>
          <a:prstGeom prst="roundRect">
            <a:avLst>
              <a:gd name="adj" fmla="val 2908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rtl="0"/>
            <a:r>
              <a:rPr lang="pt-BR" sz="3600" b="0" i="0" baseline="0" dirty="0">
                <a:solidFill>
                  <a:schemeClr val="tx1"/>
                </a:solidFill>
                <a:latin typeface="Berlin Sans FB" panose="020E0602020502020306" pitchFamily="34" charset="0"/>
              </a:rPr>
              <a:t>Cuidar do despertar, discernimento, cultivo</a:t>
            </a:r>
            <a:r>
              <a:rPr lang="pt-BR" sz="3600" b="0" i="0" dirty="0">
                <a:solidFill>
                  <a:schemeClr val="tx1"/>
                </a:solidFill>
                <a:latin typeface="Berlin Sans FB" panose="020E0602020502020306" pitchFamily="34" charset="0"/>
              </a:rPr>
              <a:t> e acompanhamento de todas as vocações.</a:t>
            </a:r>
            <a:endParaRPr lang="pt-BR" sz="3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750B9B00-401F-9578-AC52-6ABC20F47FE3}"/>
              </a:ext>
            </a:extLst>
          </p:cNvPr>
          <p:cNvSpPr/>
          <p:nvPr/>
        </p:nvSpPr>
        <p:spPr>
          <a:xfrm rot="14557073">
            <a:off x="13243786" y="3818551"/>
            <a:ext cx="1678789" cy="644001"/>
          </a:xfrm>
          <a:custGeom>
            <a:avLst/>
            <a:gdLst/>
            <a:ahLst/>
            <a:cxnLst/>
            <a:rect l="l" t="t" r="r" b="b"/>
            <a:pathLst>
              <a:path w="2006389" h="908347">
                <a:moveTo>
                  <a:pt x="0" y="908347"/>
                </a:moveTo>
                <a:lnTo>
                  <a:pt x="2006389" y="908347"/>
                </a:lnTo>
                <a:lnTo>
                  <a:pt x="2006389" y="0"/>
                </a:lnTo>
                <a:lnTo>
                  <a:pt x="0" y="0"/>
                </a:lnTo>
                <a:lnTo>
                  <a:pt x="0" y="90834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5" name="Heptágono 94">
            <a:extLst>
              <a:ext uri="{FF2B5EF4-FFF2-40B4-BE49-F238E27FC236}">
                <a16:creationId xmlns:a16="http://schemas.microsoft.com/office/drawing/2014/main" id="{8354812F-FB58-12BF-9DE3-4CDCBDBFF93B}"/>
              </a:ext>
            </a:extLst>
          </p:cNvPr>
          <p:cNvSpPr/>
          <p:nvPr/>
        </p:nvSpPr>
        <p:spPr>
          <a:xfrm>
            <a:off x="1071120" y="2186799"/>
            <a:ext cx="759120" cy="824209"/>
          </a:xfrm>
          <a:prstGeom prst="heptagon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srgbClr val="FFC000"/>
                </a:solidFill>
                <a:latin typeface="TC Milo" panose="020B0604020202020204" charset="0"/>
              </a:rPr>
              <a:t>1</a:t>
            </a:r>
          </a:p>
        </p:txBody>
      </p:sp>
      <p:sp>
        <p:nvSpPr>
          <p:cNvPr id="98" name="Retângulo: Cantos Arredondados 97">
            <a:extLst>
              <a:ext uri="{FF2B5EF4-FFF2-40B4-BE49-F238E27FC236}">
                <a16:creationId xmlns:a16="http://schemas.microsoft.com/office/drawing/2014/main" id="{1B78FBAD-0608-76D4-ADD9-5AB99381EF5F}"/>
              </a:ext>
            </a:extLst>
          </p:cNvPr>
          <p:cNvSpPr/>
          <p:nvPr/>
        </p:nvSpPr>
        <p:spPr>
          <a:xfrm>
            <a:off x="7274884" y="7462768"/>
            <a:ext cx="3780867" cy="2286000"/>
          </a:xfrm>
          <a:prstGeom prst="roundRect">
            <a:avLst>
              <a:gd name="adj" fmla="val 2908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baseline="0" dirty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pt-BR" sz="3600" b="0" i="0" dirty="0">
                <a:solidFill>
                  <a:schemeClr val="tx1"/>
                </a:solidFill>
                <a:latin typeface="Berlin Sans FB" panose="020E0602020502020306" pitchFamily="34" charset="0"/>
              </a:rPr>
              <a:t>Laicais, ministros ordenados, vida consagrada e missionárias.</a:t>
            </a:r>
            <a:endParaRPr lang="pt-BR" sz="3600" dirty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pPr algn="just"/>
            <a:endParaRPr lang="pt-BR" sz="3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99" name="Heptágono 98">
            <a:extLst>
              <a:ext uri="{FF2B5EF4-FFF2-40B4-BE49-F238E27FC236}">
                <a16:creationId xmlns:a16="http://schemas.microsoft.com/office/drawing/2014/main" id="{0482E5AA-6975-1B5F-4F8E-F53F8459FE12}"/>
              </a:ext>
            </a:extLst>
          </p:cNvPr>
          <p:cNvSpPr/>
          <p:nvPr/>
        </p:nvSpPr>
        <p:spPr>
          <a:xfrm>
            <a:off x="8785757" y="6371618"/>
            <a:ext cx="759120" cy="824209"/>
          </a:xfrm>
          <a:prstGeom prst="heptagon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srgbClr val="FFC000"/>
                </a:solidFill>
                <a:latin typeface="TC Milo" panose="020B0604020202020204" charset="0"/>
              </a:rPr>
              <a:t>3</a:t>
            </a:r>
          </a:p>
        </p:txBody>
      </p:sp>
      <p:sp>
        <p:nvSpPr>
          <p:cNvPr id="100" name="Freeform 8">
            <a:extLst>
              <a:ext uri="{FF2B5EF4-FFF2-40B4-BE49-F238E27FC236}">
                <a16:creationId xmlns:a16="http://schemas.microsoft.com/office/drawing/2014/main" id="{D341A7D4-00C5-9B87-E783-CF555AF46BC6}"/>
              </a:ext>
            </a:extLst>
          </p:cNvPr>
          <p:cNvSpPr/>
          <p:nvPr/>
        </p:nvSpPr>
        <p:spPr>
          <a:xfrm rot="6832842">
            <a:off x="9072412" y="4768579"/>
            <a:ext cx="1865626" cy="413248"/>
          </a:xfrm>
          <a:custGeom>
            <a:avLst/>
            <a:gdLst/>
            <a:ahLst/>
            <a:cxnLst/>
            <a:rect l="l" t="t" r="r" b="b"/>
            <a:pathLst>
              <a:path w="1259418" h="265623">
                <a:moveTo>
                  <a:pt x="0" y="0"/>
                </a:moveTo>
                <a:lnTo>
                  <a:pt x="1259417" y="0"/>
                </a:lnTo>
                <a:lnTo>
                  <a:pt x="1259417" y="265622"/>
                </a:lnTo>
                <a:lnTo>
                  <a:pt x="0" y="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92E6155D-021B-8FD9-4860-7CC45469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25244" y="250114"/>
            <a:ext cx="17037511" cy="79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54"/>
              </a:lnSpc>
            </a:pPr>
            <a:r>
              <a:rPr lang="pt-BR" altLang="en-US" sz="6600" b="1" u="sng" dirty="0">
                <a:solidFill>
                  <a:schemeClr val="tx2"/>
                </a:solidFill>
                <a:latin typeface="Montserrat Extra-Bold Bold" panose="020B0604020202020204" charset="0"/>
              </a:rPr>
              <a:t>Pré-requisitos para se criar uma EVP</a:t>
            </a:r>
            <a:endParaRPr lang="en-US" sz="6600" u="sng" spc="-272" dirty="0">
              <a:solidFill>
                <a:schemeClr val="tx2"/>
              </a:solidFill>
              <a:latin typeface="Montserrat Extra-Bold Bold" panose="020B0604020202020204" charset="0"/>
            </a:endParaRP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-8823407" y="-2146809"/>
            <a:ext cx="9128207" cy="14099537"/>
            <a:chOff x="0" y="0"/>
            <a:chExt cx="2192020" cy="3385820"/>
          </a:xfrm>
        </p:grpSpPr>
        <p:sp>
          <p:nvSpPr>
            <p:cNvPr id="16" name="Freeform 16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00B9FD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685800" y="1707654"/>
            <a:ext cx="4630249" cy="3323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latin typeface="Berlin Sans FB" panose="020E0602020502020306" pitchFamily="34" charset="0"/>
              </a:rPr>
              <a:t>Ter representantes dos jovens, da família e da catequese, porque esses são os ambientes privilegiados do SAV (cf. Doc. 55 da CNBB).</a:t>
            </a:r>
            <a:endParaRPr lang="en-US" sz="2508" spc="-9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A56306BB-F453-2BFA-CF67-42DCDEB2080C}"/>
              </a:ext>
            </a:extLst>
          </p:cNvPr>
          <p:cNvSpPr txBox="1"/>
          <p:nvPr/>
        </p:nvSpPr>
        <p:spPr>
          <a:xfrm>
            <a:off x="11519603" y="1653357"/>
            <a:ext cx="5969335" cy="38779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latin typeface="Berlin Sans FB" panose="020E0602020502020306" pitchFamily="34" charset="0"/>
              </a:rPr>
              <a:t>Contar com a participação</a:t>
            </a:r>
            <a:r>
              <a:rPr lang="pt-BR" sz="2800" dirty="0"/>
              <a:t> </a:t>
            </a:r>
            <a:r>
              <a:rPr lang="pt-BR" sz="3600" dirty="0">
                <a:latin typeface="Berlin Sans FB" panose="020E0602020502020306" pitchFamily="34" charset="0"/>
              </a:rPr>
              <a:t>dos presbíteros, consagrados (as), leigos (as), porque, para um verdadeiro discernimento vocacional, é muito importante o testemunho das vocações específicas</a:t>
            </a:r>
            <a:r>
              <a:rPr lang="pt-BR" sz="2800" dirty="0"/>
              <a:t>.</a:t>
            </a:r>
            <a:endParaRPr lang="en-US" sz="2508" spc="-90" dirty="0">
              <a:solidFill>
                <a:srgbClr val="000000"/>
              </a:solidFill>
              <a:latin typeface="Montserrat Semi-Bold Bold"/>
            </a:endParaRPr>
          </a:p>
        </p:txBody>
      </p:sp>
      <p:graphicFrame>
        <p:nvGraphicFramePr>
          <p:cNvPr id="20" name="Espaço Reservado para Conteúdo 3">
            <a:extLst>
              <a:ext uri="{FF2B5EF4-FFF2-40B4-BE49-F238E27FC236}">
                <a16:creationId xmlns:a16="http://schemas.microsoft.com/office/drawing/2014/main" id="{46F5F8C8-0A45-037F-F264-90E0D13099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897617"/>
              </p:ext>
            </p:extLst>
          </p:nvPr>
        </p:nvGraphicFramePr>
        <p:xfrm>
          <a:off x="19165638" y="-1256284"/>
          <a:ext cx="11822949" cy="7929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Box 17">
            <a:extLst>
              <a:ext uri="{FF2B5EF4-FFF2-40B4-BE49-F238E27FC236}">
                <a16:creationId xmlns:a16="http://schemas.microsoft.com/office/drawing/2014/main" id="{41072C5E-2457-3402-87D7-F4B385FAB660}"/>
              </a:ext>
            </a:extLst>
          </p:cNvPr>
          <p:cNvSpPr txBox="1"/>
          <p:nvPr/>
        </p:nvSpPr>
        <p:spPr>
          <a:xfrm>
            <a:off x="5898434" y="4229100"/>
            <a:ext cx="4873607" cy="301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latin typeface="Berlin Sans FB" panose="020E0602020502020306" pitchFamily="34" charset="0"/>
              </a:rPr>
              <a:t>Ter uma coordenação composta por: coordenador (a), </a:t>
            </a:r>
            <a:r>
              <a:rPr lang="pt-BR" sz="3200" dirty="0" err="1">
                <a:latin typeface="Berlin Sans FB" panose="020E0602020502020306" pitchFamily="34" charset="0"/>
              </a:rPr>
              <a:t>vice-coordenador</a:t>
            </a:r>
            <a:r>
              <a:rPr lang="pt-BR" sz="3200" dirty="0">
                <a:latin typeface="Berlin Sans FB" panose="020E0602020502020306" pitchFamily="34" charset="0"/>
              </a:rPr>
              <a:t> (a), secretário (a), tesouraria. É importante ter também Ata e Livro-caixa.</a:t>
            </a:r>
            <a:r>
              <a:rPr lang="pt-BR" sz="3600" dirty="0">
                <a:latin typeface="Berlin Sans FB" panose="020E0602020502020306" pitchFamily="34" charset="0"/>
              </a:rPr>
              <a:t> </a:t>
            </a:r>
            <a:endParaRPr lang="en-US" sz="2508" spc="-9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5B777A6-787D-0FFA-5425-367DCFD39A8F}"/>
              </a:ext>
            </a:extLst>
          </p:cNvPr>
          <p:cNvSpPr txBox="1"/>
          <p:nvPr/>
        </p:nvSpPr>
        <p:spPr>
          <a:xfrm>
            <a:off x="640483" y="6673334"/>
            <a:ext cx="4506921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rtl="0"/>
            <a:r>
              <a:rPr lang="pt-BR" sz="3600" dirty="0">
                <a:latin typeface="Berlin Sans FB" panose="020E0602020502020306" pitchFamily="34" charset="0"/>
              </a:rPr>
              <a:t>Organizar um curso, ou um encontro, através do qual se dará uma formação adequada.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84B9CEF-47B2-57B1-8DFD-47BD807C4F9A}"/>
              </a:ext>
            </a:extLst>
          </p:cNvPr>
          <p:cNvSpPr txBox="1"/>
          <p:nvPr/>
        </p:nvSpPr>
        <p:spPr>
          <a:xfrm>
            <a:off x="11620961" y="6140604"/>
            <a:ext cx="5638800" cy="3970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rtl="0"/>
            <a:r>
              <a:rPr lang="pt-BR" sz="3600" dirty="0">
                <a:latin typeface="Berlin Sans FB" panose="020E0602020502020306" pitchFamily="34" charset="0"/>
              </a:rPr>
              <a:t>É fundamental que a EVP antes de começar o trabalho tenha um planejamento, com o objetivo geral e específicos claros, cronograma e funções bem definidas. 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0F46FF9C-6D0F-1BD3-464B-2BFBF4E0C500}"/>
              </a:ext>
            </a:extLst>
          </p:cNvPr>
          <p:cNvGrpSpPr>
            <a:grpSpLocks noChangeAspect="1"/>
          </p:cNvGrpSpPr>
          <p:nvPr/>
        </p:nvGrpSpPr>
        <p:grpSpPr>
          <a:xfrm>
            <a:off x="17816819" y="-419100"/>
            <a:ext cx="3442981" cy="5318069"/>
            <a:chOff x="0" y="0"/>
            <a:chExt cx="2192020" cy="3385820"/>
          </a:xfrm>
          <a:solidFill>
            <a:srgbClr val="FFFF00"/>
          </a:solidFill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9342606-8305-C35A-8C40-628B9F581E8B}"/>
                </a:ext>
              </a:extLst>
            </p:cNvPr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83362CD0-B99A-5B98-5DDE-1F1BCD355461}"/>
              </a:ext>
            </a:extLst>
          </p:cNvPr>
          <p:cNvGrpSpPr>
            <a:grpSpLocks noChangeAspect="1"/>
          </p:cNvGrpSpPr>
          <p:nvPr/>
        </p:nvGrpSpPr>
        <p:grpSpPr>
          <a:xfrm>
            <a:off x="17816819" y="5337706"/>
            <a:ext cx="3442981" cy="5318069"/>
            <a:chOff x="0" y="0"/>
            <a:chExt cx="2192020" cy="338582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BFD4053E-AD86-00DF-1F5A-A7A09D946EFC}"/>
                </a:ext>
              </a:extLst>
            </p:cNvPr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1BC8BA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4486" y="266699"/>
            <a:ext cx="8569514" cy="1894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825"/>
              </a:lnSpc>
            </a:pPr>
            <a:r>
              <a:rPr lang="en-US" sz="8000" spc="-757" dirty="0" err="1">
                <a:solidFill>
                  <a:srgbClr val="FD4648"/>
                </a:solidFill>
                <a:latin typeface="Montserrat Extra-Bold Bold"/>
              </a:rPr>
              <a:t>Atividades</a:t>
            </a:r>
            <a:r>
              <a:rPr lang="en-US" sz="8000" spc="-757" dirty="0">
                <a:solidFill>
                  <a:srgbClr val="FD4648"/>
                </a:solidFill>
                <a:latin typeface="Montserrat Extra-Bold Bold"/>
              </a:rPr>
              <a:t> da EVP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5263363">
            <a:off x="4107965" y="7163872"/>
            <a:ext cx="23200664" cy="7495399"/>
            <a:chOff x="0" y="0"/>
            <a:chExt cx="6351016" cy="2051812"/>
          </a:xfrm>
        </p:grpSpPr>
        <p:sp>
          <p:nvSpPr>
            <p:cNvPr id="8" name="Freeform 8"/>
            <p:cNvSpPr/>
            <p:nvPr/>
          </p:nvSpPr>
          <p:spPr>
            <a:xfrm>
              <a:off x="-141224" y="-32766"/>
              <a:ext cx="6676263" cy="2188718"/>
            </a:xfrm>
            <a:custGeom>
              <a:avLst/>
              <a:gdLst/>
              <a:ahLst/>
              <a:cxnLst/>
              <a:rect l="l" t="t" r="r" b="b"/>
              <a:pathLst>
                <a:path w="6676263" h="2188718">
                  <a:moveTo>
                    <a:pt x="5308473" y="1893951"/>
                  </a:moveTo>
                  <a:cubicBezTo>
                    <a:pt x="4846701" y="1905381"/>
                    <a:pt x="4377690" y="1951609"/>
                    <a:pt x="3895979" y="1882013"/>
                  </a:cubicBezTo>
                  <a:cubicBezTo>
                    <a:pt x="3726815" y="1951990"/>
                    <a:pt x="3538474" y="1900809"/>
                    <a:pt x="3341116" y="1881251"/>
                  </a:cubicBezTo>
                  <a:cubicBezTo>
                    <a:pt x="3039110" y="1918589"/>
                    <a:pt x="2649474" y="1902333"/>
                    <a:pt x="2157095" y="1949323"/>
                  </a:cubicBezTo>
                  <a:cubicBezTo>
                    <a:pt x="1830070" y="1957959"/>
                    <a:pt x="1514602" y="1957070"/>
                    <a:pt x="1176020" y="1999869"/>
                  </a:cubicBezTo>
                  <a:cubicBezTo>
                    <a:pt x="988695" y="1999996"/>
                    <a:pt x="787654" y="1995424"/>
                    <a:pt x="592963" y="2029460"/>
                  </a:cubicBezTo>
                  <a:cubicBezTo>
                    <a:pt x="0" y="2119503"/>
                    <a:pt x="176022" y="2188718"/>
                    <a:pt x="142494" y="1476121"/>
                  </a:cubicBezTo>
                  <a:cubicBezTo>
                    <a:pt x="157480" y="1157986"/>
                    <a:pt x="134112" y="804418"/>
                    <a:pt x="148590" y="446024"/>
                  </a:cubicBezTo>
                  <a:cubicBezTo>
                    <a:pt x="144780" y="361442"/>
                    <a:pt x="140970" y="257937"/>
                    <a:pt x="148844" y="158877"/>
                  </a:cubicBezTo>
                  <a:cubicBezTo>
                    <a:pt x="149987" y="127635"/>
                    <a:pt x="92710" y="0"/>
                    <a:pt x="274574" y="52959"/>
                  </a:cubicBezTo>
                  <a:cubicBezTo>
                    <a:pt x="449199" y="85852"/>
                    <a:pt x="635889" y="55499"/>
                    <a:pt x="807974" y="93472"/>
                  </a:cubicBezTo>
                  <a:cubicBezTo>
                    <a:pt x="899287" y="55626"/>
                    <a:pt x="995426" y="13462"/>
                    <a:pt x="1105916" y="50165"/>
                  </a:cubicBezTo>
                  <a:cubicBezTo>
                    <a:pt x="1239520" y="15240"/>
                    <a:pt x="1395476" y="42672"/>
                    <a:pt x="1540383" y="48895"/>
                  </a:cubicBezTo>
                  <a:cubicBezTo>
                    <a:pt x="1680718" y="0"/>
                    <a:pt x="1917700" y="93091"/>
                    <a:pt x="2196338" y="52451"/>
                  </a:cubicBezTo>
                  <a:cubicBezTo>
                    <a:pt x="2408428" y="157734"/>
                    <a:pt x="2643378" y="41402"/>
                    <a:pt x="2992247" y="134747"/>
                  </a:cubicBezTo>
                  <a:cubicBezTo>
                    <a:pt x="3053080" y="137795"/>
                    <a:pt x="3105658" y="154305"/>
                    <a:pt x="3243453" y="127381"/>
                  </a:cubicBezTo>
                  <a:cubicBezTo>
                    <a:pt x="3320923" y="168783"/>
                    <a:pt x="3413252" y="182118"/>
                    <a:pt x="3538220" y="203454"/>
                  </a:cubicBezTo>
                  <a:cubicBezTo>
                    <a:pt x="3582416" y="237617"/>
                    <a:pt x="3695573" y="123698"/>
                    <a:pt x="3894836" y="191389"/>
                  </a:cubicBezTo>
                  <a:cubicBezTo>
                    <a:pt x="3950081" y="204089"/>
                    <a:pt x="3971925" y="142748"/>
                    <a:pt x="4217797" y="203200"/>
                  </a:cubicBezTo>
                  <a:cubicBezTo>
                    <a:pt x="4315587" y="304419"/>
                    <a:pt x="4379976" y="211836"/>
                    <a:pt x="4598797" y="242697"/>
                  </a:cubicBezTo>
                  <a:cubicBezTo>
                    <a:pt x="4642358" y="226949"/>
                    <a:pt x="4690745" y="254000"/>
                    <a:pt x="4744212" y="278638"/>
                  </a:cubicBezTo>
                  <a:cubicBezTo>
                    <a:pt x="4831080" y="275590"/>
                    <a:pt x="4930521" y="272669"/>
                    <a:pt x="5041138" y="287782"/>
                  </a:cubicBezTo>
                  <a:cubicBezTo>
                    <a:pt x="5170170" y="246634"/>
                    <a:pt x="5310378" y="247650"/>
                    <a:pt x="5452237" y="321945"/>
                  </a:cubicBezTo>
                  <a:cubicBezTo>
                    <a:pt x="5540248" y="346202"/>
                    <a:pt x="5630672" y="308991"/>
                    <a:pt x="5740400" y="296418"/>
                  </a:cubicBezTo>
                  <a:cubicBezTo>
                    <a:pt x="5812282" y="318516"/>
                    <a:pt x="5899150" y="338836"/>
                    <a:pt x="5993384" y="344932"/>
                  </a:cubicBezTo>
                  <a:cubicBezTo>
                    <a:pt x="6052693" y="332994"/>
                    <a:pt x="6116320" y="372110"/>
                    <a:pt x="6183122" y="362331"/>
                  </a:cubicBezTo>
                  <a:cubicBezTo>
                    <a:pt x="6236081" y="327406"/>
                    <a:pt x="6298692" y="318262"/>
                    <a:pt x="6378448" y="361188"/>
                  </a:cubicBezTo>
                  <a:cubicBezTo>
                    <a:pt x="6520561" y="392430"/>
                    <a:pt x="6481699" y="395224"/>
                    <a:pt x="6491732" y="665099"/>
                  </a:cubicBezTo>
                  <a:cubicBezTo>
                    <a:pt x="6480175" y="1018667"/>
                    <a:pt x="6492494" y="1379347"/>
                    <a:pt x="6488049" y="1757934"/>
                  </a:cubicBezTo>
                  <a:cubicBezTo>
                    <a:pt x="6476365" y="1999107"/>
                    <a:pt x="6676263" y="1893443"/>
                    <a:pt x="5308473" y="1893951"/>
                  </a:cubicBezTo>
                  <a:close/>
                </a:path>
              </a:pathLst>
            </a:custGeom>
            <a:solidFill>
              <a:srgbClr val="FD46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876497" y="2400300"/>
            <a:ext cx="5205364" cy="8040266"/>
            <a:chOff x="0" y="0"/>
            <a:chExt cx="2192020" cy="3385820"/>
          </a:xfrm>
        </p:grpSpPr>
        <p:sp>
          <p:nvSpPr>
            <p:cNvPr id="10" name="Freeform 10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FDFDFD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2133600" y="2416429"/>
            <a:ext cx="4841427" cy="9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pt-BR" sz="4400" baseline="0" dirty="0">
                <a:solidFill>
                  <a:srgbClr val="FF0000"/>
                </a:solidFill>
                <a:latin typeface="Berlin Sans FB" panose="020E0602020502020306" pitchFamily="34" charset="0"/>
              </a:rPr>
              <a:t>Dimensão da Oração</a:t>
            </a:r>
            <a:endParaRPr lang="en-US" sz="4000" spc="-102" dirty="0">
              <a:solidFill>
                <a:srgbClr val="000000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2FB5BFCC-BF5B-1EBC-42CC-C75CCB077401}"/>
              </a:ext>
            </a:extLst>
          </p:cNvPr>
          <p:cNvGrpSpPr>
            <a:grpSpLocks noChangeAspect="1"/>
          </p:cNvGrpSpPr>
          <p:nvPr/>
        </p:nvGrpSpPr>
        <p:grpSpPr>
          <a:xfrm>
            <a:off x="9608328" y="3086100"/>
            <a:ext cx="3753766" cy="6657973"/>
            <a:chOff x="0" y="0"/>
            <a:chExt cx="3580130" cy="6350000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C2EE38-8F8F-03EB-6DDF-0174B2D0FFF4}"/>
                </a:ext>
              </a:extLst>
            </p:cNvPr>
            <p:cNvSpPr/>
            <p:nvPr/>
          </p:nvSpPr>
          <p:spPr>
            <a:xfrm>
              <a:off x="0" y="0"/>
              <a:ext cx="3581400" cy="6350000"/>
            </a:xfrm>
            <a:custGeom>
              <a:avLst/>
              <a:gdLst/>
              <a:ahLst/>
              <a:cxnLst/>
              <a:rect l="l" t="t" r="r" b="b"/>
              <a:pathLst>
                <a:path w="3581400" h="6350000">
                  <a:moveTo>
                    <a:pt x="35814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3581400" y="0"/>
                  </a:lnTo>
                  <a:lnTo>
                    <a:pt x="3581400" y="6350000"/>
                  </a:lnTo>
                  <a:close/>
                </a:path>
              </a:pathLst>
            </a:custGeom>
            <a:blipFill>
              <a:blip r:embed="rId3"/>
              <a:stretch>
                <a:fillRect l="-82812" r="-82812"/>
              </a:stretch>
            </a:blipFill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4E18A79-3DB2-F852-CE21-7207466297E7}"/>
                </a:ext>
              </a:extLst>
            </p:cNvPr>
            <p:cNvSpPr/>
            <p:nvPr/>
          </p:nvSpPr>
          <p:spPr>
            <a:xfrm>
              <a:off x="0" y="0"/>
              <a:ext cx="3581400" cy="6350000"/>
            </a:xfrm>
            <a:custGeom>
              <a:avLst/>
              <a:gdLst/>
              <a:ahLst/>
              <a:cxnLst/>
              <a:rect l="l" t="t" r="r" b="b"/>
              <a:pathLst>
                <a:path w="3581400" h="6350000">
                  <a:moveTo>
                    <a:pt x="35814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3581400" y="0"/>
                  </a:lnTo>
                  <a:lnTo>
                    <a:pt x="3581400" y="6350000"/>
                  </a:lnTo>
                  <a:close/>
                </a:path>
              </a:pathLst>
            </a:custGeom>
            <a:blipFill>
              <a:blip r:embed="rId4"/>
              <a:stretch>
                <a:fillRect t="-133" b="-13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1845885" y="8451059"/>
            <a:ext cx="15942885" cy="5150641"/>
            <a:chOff x="0" y="0"/>
            <a:chExt cx="6351016" cy="2051812"/>
          </a:xfrm>
        </p:grpSpPr>
        <p:sp>
          <p:nvSpPr>
            <p:cNvPr id="12" name="Freeform 12"/>
            <p:cNvSpPr/>
            <p:nvPr/>
          </p:nvSpPr>
          <p:spPr>
            <a:xfrm>
              <a:off x="-141224" y="-32766"/>
              <a:ext cx="6676263" cy="2188718"/>
            </a:xfrm>
            <a:custGeom>
              <a:avLst/>
              <a:gdLst/>
              <a:ahLst/>
              <a:cxnLst/>
              <a:rect l="l" t="t" r="r" b="b"/>
              <a:pathLst>
                <a:path w="6676263" h="2188718">
                  <a:moveTo>
                    <a:pt x="5308473" y="1893951"/>
                  </a:moveTo>
                  <a:cubicBezTo>
                    <a:pt x="4846701" y="1905381"/>
                    <a:pt x="4377690" y="1951609"/>
                    <a:pt x="3895979" y="1882013"/>
                  </a:cubicBezTo>
                  <a:cubicBezTo>
                    <a:pt x="3726815" y="1951990"/>
                    <a:pt x="3538474" y="1900809"/>
                    <a:pt x="3341116" y="1881251"/>
                  </a:cubicBezTo>
                  <a:cubicBezTo>
                    <a:pt x="3039110" y="1918589"/>
                    <a:pt x="2649474" y="1902333"/>
                    <a:pt x="2157095" y="1949323"/>
                  </a:cubicBezTo>
                  <a:cubicBezTo>
                    <a:pt x="1830070" y="1957959"/>
                    <a:pt x="1514602" y="1957070"/>
                    <a:pt x="1176020" y="1999869"/>
                  </a:cubicBezTo>
                  <a:cubicBezTo>
                    <a:pt x="988695" y="1999996"/>
                    <a:pt x="787654" y="1995424"/>
                    <a:pt x="592963" y="2029460"/>
                  </a:cubicBezTo>
                  <a:cubicBezTo>
                    <a:pt x="0" y="2119503"/>
                    <a:pt x="176022" y="2188718"/>
                    <a:pt x="142494" y="1476121"/>
                  </a:cubicBezTo>
                  <a:cubicBezTo>
                    <a:pt x="157480" y="1157986"/>
                    <a:pt x="134112" y="804418"/>
                    <a:pt x="148590" y="446024"/>
                  </a:cubicBezTo>
                  <a:cubicBezTo>
                    <a:pt x="144780" y="361442"/>
                    <a:pt x="140970" y="257937"/>
                    <a:pt x="148844" y="158877"/>
                  </a:cubicBezTo>
                  <a:cubicBezTo>
                    <a:pt x="149987" y="127635"/>
                    <a:pt x="92710" y="0"/>
                    <a:pt x="274574" y="52959"/>
                  </a:cubicBezTo>
                  <a:cubicBezTo>
                    <a:pt x="449199" y="85852"/>
                    <a:pt x="635889" y="55499"/>
                    <a:pt x="807974" y="93472"/>
                  </a:cubicBezTo>
                  <a:cubicBezTo>
                    <a:pt x="899287" y="55626"/>
                    <a:pt x="995426" y="13462"/>
                    <a:pt x="1105916" y="50165"/>
                  </a:cubicBezTo>
                  <a:cubicBezTo>
                    <a:pt x="1239520" y="15240"/>
                    <a:pt x="1395476" y="42672"/>
                    <a:pt x="1540383" y="48895"/>
                  </a:cubicBezTo>
                  <a:cubicBezTo>
                    <a:pt x="1680718" y="0"/>
                    <a:pt x="1917700" y="93091"/>
                    <a:pt x="2196338" y="52451"/>
                  </a:cubicBezTo>
                  <a:cubicBezTo>
                    <a:pt x="2408428" y="157734"/>
                    <a:pt x="2643378" y="41402"/>
                    <a:pt x="2992247" y="134747"/>
                  </a:cubicBezTo>
                  <a:cubicBezTo>
                    <a:pt x="3053080" y="137795"/>
                    <a:pt x="3105658" y="154305"/>
                    <a:pt x="3243453" y="127381"/>
                  </a:cubicBezTo>
                  <a:cubicBezTo>
                    <a:pt x="3320923" y="168783"/>
                    <a:pt x="3413252" y="182118"/>
                    <a:pt x="3538220" y="203454"/>
                  </a:cubicBezTo>
                  <a:cubicBezTo>
                    <a:pt x="3582416" y="237617"/>
                    <a:pt x="3695573" y="123698"/>
                    <a:pt x="3894836" y="191389"/>
                  </a:cubicBezTo>
                  <a:cubicBezTo>
                    <a:pt x="3950081" y="204089"/>
                    <a:pt x="3971925" y="142748"/>
                    <a:pt x="4217797" y="203200"/>
                  </a:cubicBezTo>
                  <a:cubicBezTo>
                    <a:pt x="4315587" y="304419"/>
                    <a:pt x="4379976" y="211836"/>
                    <a:pt x="4598797" y="242697"/>
                  </a:cubicBezTo>
                  <a:cubicBezTo>
                    <a:pt x="4642358" y="226949"/>
                    <a:pt x="4690745" y="254000"/>
                    <a:pt x="4744212" y="278638"/>
                  </a:cubicBezTo>
                  <a:cubicBezTo>
                    <a:pt x="4831080" y="275590"/>
                    <a:pt x="4930521" y="272669"/>
                    <a:pt x="5041138" y="287782"/>
                  </a:cubicBezTo>
                  <a:cubicBezTo>
                    <a:pt x="5170170" y="246634"/>
                    <a:pt x="5310378" y="247650"/>
                    <a:pt x="5452237" y="321945"/>
                  </a:cubicBezTo>
                  <a:cubicBezTo>
                    <a:pt x="5540248" y="346202"/>
                    <a:pt x="5630672" y="308991"/>
                    <a:pt x="5740400" y="296418"/>
                  </a:cubicBezTo>
                  <a:cubicBezTo>
                    <a:pt x="5812282" y="318516"/>
                    <a:pt x="5899150" y="338836"/>
                    <a:pt x="5993384" y="344932"/>
                  </a:cubicBezTo>
                  <a:cubicBezTo>
                    <a:pt x="6052693" y="332994"/>
                    <a:pt x="6116320" y="372110"/>
                    <a:pt x="6183122" y="362331"/>
                  </a:cubicBezTo>
                  <a:cubicBezTo>
                    <a:pt x="6236081" y="327406"/>
                    <a:pt x="6298692" y="318262"/>
                    <a:pt x="6378448" y="361188"/>
                  </a:cubicBezTo>
                  <a:cubicBezTo>
                    <a:pt x="6520561" y="392430"/>
                    <a:pt x="6481699" y="395224"/>
                    <a:pt x="6491732" y="665099"/>
                  </a:cubicBezTo>
                  <a:cubicBezTo>
                    <a:pt x="6480175" y="1018667"/>
                    <a:pt x="6492494" y="1379347"/>
                    <a:pt x="6488049" y="1757934"/>
                  </a:cubicBezTo>
                  <a:cubicBezTo>
                    <a:pt x="6476365" y="1999107"/>
                    <a:pt x="6676263" y="1893443"/>
                    <a:pt x="5308473" y="1893951"/>
                  </a:cubicBezTo>
                  <a:close/>
                </a:path>
              </a:pathLst>
            </a:custGeom>
            <a:solidFill>
              <a:srgbClr val="FD4648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2EDF444-4E78-458F-2B55-1A398F449D15}"/>
              </a:ext>
            </a:extLst>
          </p:cNvPr>
          <p:cNvSpPr txBox="1"/>
          <p:nvPr/>
        </p:nvSpPr>
        <p:spPr>
          <a:xfrm>
            <a:off x="2491212" y="4235635"/>
            <a:ext cx="417968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aseline="0" dirty="0">
                <a:latin typeface="Berlin Sans FB" panose="020E0602020502020306" pitchFamily="34" charset="0"/>
              </a:rPr>
              <a:t>A EVP deverá levar a comunidade a rezar e escutar a Palavra de Deus.</a:t>
            </a:r>
            <a:endParaRPr lang="pt-BR" dirty="0"/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5D420D2-3D41-96CE-26D2-F6896F2F1F44}"/>
              </a:ext>
            </a:extLst>
          </p:cNvPr>
          <p:cNvCxnSpPr>
            <a:endCxn id="23" idx="0"/>
          </p:cNvCxnSpPr>
          <p:nvPr/>
        </p:nvCxnSpPr>
        <p:spPr>
          <a:xfrm>
            <a:off x="4581056" y="3314700"/>
            <a:ext cx="0" cy="920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15499659" y="-2080453"/>
            <a:ext cx="7375388" cy="3687694"/>
          </a:xfrm>
          <a:custGeom>
            <a:avLst/>
            <a:gdLst/>
            <a:ahLst/>
            <a:cxnLst/>
            <a:rect l="l" t="t" r="r" b="b"/>
            <a:pathLst>
              <a:path w="7375388" h="3687694">
                <a:moveTo>
                  <a:pt x="0" y="0"/>
                </a:moveTo>
                <a:lnTo>
                  <a:pt x="7375389" y="0"/>
                </a:lnTo>
                <a:lnTo>
                  <a:pt x="7375389" y="3687694"/>
                </a:lnTo>
                <a:lnTo>
                  <a:pt x="0" y="3687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503541" y="10019113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3692727" y="10518573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195473" y="-1931391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764000" y="6833007"/>
            <a:ext cx="1417437" cy="1343861"/>
          </a:xfrm>
          <a:custGeom>
            <a:avLst/>
            <a:gdLst/>
            <a:ahLst/>
            <a:cxnLst/>
            <a:rect l="l" t="t" r="r" b="b"/>
            <a:pathLst>
              <a:path w="1717921" h="1730506">
                <a:moveTo>
                  <a:pt x="0" y="0"/>
                </a:moveTo>
                <a:lnTo>
                  <a:pt x="1717921" y="0"/>
                </a:lnTo>
                <a:lnTo>
                  <a:pt x="1717921" y="1730506"/>
                </a:lnTo>
                <a:lnTo>
                  <a:pt x="0" y="1730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-2357012" y="3717318"/>
            <a:ext cx="5407173" cy="235949"/>
          </a:xfrm>
          <a:custGeom>
            <a:avLst/>
            <a:gdLst/>
            <a:ahLst/>
            <a:cxnLst/>
            <a:rect l="l" t="t" r="r" b="b"/>
            <a:pathLst>
              <a:path w="5407173" h="235949">
                <a:moveTo>
                  <a:pt x="0" y="0"/>
                </a:moveTo>
                <a:lnTo>
                  <a:pt x="5407173" y="0"/>
                </a:lnTo>
                <a:lnTo>
                  <a:pt x="5407173" y="235949"/>
                </a:lnTo>
                <a:lnTo>
                  <a:pt x="0" y="235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990275" y="3449991"/>
            <a:ext cx="6807942" cy="567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406"/>
              </a:lnSpc>
            </a:pPr>
            <a:r>
              <a:rPr lang="en-US" sz="16948" spc="-610" dirty="0">
                <a:solidFill>
                  <a:srgbClr val="9D7B61"/>
                </a:solidFill>
                <a:latin typeface="Montserrat Extra-Bold Bold"/>
              </a:rPr>
              <a:t>MI</a:t>
            </a:r>
          </a:p>
          <a:p>
            <a:pPr algn="just">
              <a:lnSpc>
                <a:spcPts val="14406"/>
              </a:lnSpc>
            </a:pPr>
            <a:r>
              <a:rPr lang="en-US" sz="16948" spc="-610" dirty="0">
                <a:solidFill>
                  <a:srgbClr val="9D7B61"/>
                </a:solidFill>
                <a:latin typeface="Montserrat Extra-Bold Bold"/>
              </a:rPr>
              <a:t>LA</a:t>
            </a:r>
          </a:p>
          <a:p>
            <a:pPr algn="just">
              <a:lnSpc>
                <a:spcPts val="14406"/>
              </a:lnSpc>
            </a:pPr>
            <a:r>
              <a:rPr lang="en-US" sz="16948" spc="-610" dirty="0">
                <a:solidFill>
                  <a:srgbClr val="9D7B61"/>
                </a:solidFill>
                <a:latin typeface="Montserrat Extra-Bold Bold"/>
              </a:rPr>
              <a:t>GRES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7007" y="221531"/>
            <a:ext cx="657199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800" spc="-257" dirty="0" err="1">
                <a:solidFill>
                  <a:srgbClr val="6C5240"/>
                </a:solidFill>
                <a:latin typeface="Montserrat Extra-Bold Bold"/>
              </a:rPr>
              <a:t>Dimensão</a:t>
            </a:r>
            <a:r>
              <a:rPr lang="en-US" sz="4800" spc="-257" dirty="0">
                <a:solidFill>
                  <a:srgbClr val="6C5240"/>
                </a:solidFill>
                <a:latin typeface="Montserrat Extra-Bold Bold"/>
              </a:rPr>
              <a:t> da </a:t>
            </a:r>
            <a:r>
              <a:rPr lang="en-US" sz="4800" spc="-257" dirty="0" err="1">
                <a:solidFill>
                  <a:srgbClr val="6C5240"/>
                </a:solidFill>
                <a:latin typeface="Montserrat Extra-Bold Bold"/>
              </a:rPr>
              <a:t>Oração</a:t>
            </a:r>
            <a:r>
              <a:rPr lang="en-US" sz="4800" spc="-257" dirty="0">
                <a:solidFill>
                  <a:srgbClr val="6C5240"/>
                </a:solidFill>
                <a:latin typeface="Montserrat Extra-Bold Bold"/>
              </a:rPr>
              <a:t> </a:t>
            </a:r>
            <a:endParaRPr lang="en-US" sz="7164" spc="-257" dirty="0">
              <a:solidFill>
                <a:srgbClr val="6C5240"/>
              </a:solidFill>
              <a:latin typeface="Montserrat Extra-Bold Bold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1DC7E95-0862-FA98-9521-4C86C71DF051}"/>
              </a:ext>
            </a:extLst>
          </p:cNvPr>
          <p:cNvSpPr/>
          <p:nvPr/>
        </p:nvSpPr>
        <p:spPr>
          <a:xfrm rot="13699779">
            <a:off x="1688129" y="92495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B8E3B75-296F-711A-5840-7230B9DD7F82}"/>
              </a:ext>
            </a:extLst>
          </p:cNvPr>
          <p:cNvSpPr/>
          <p:nvPr/>
        </p:nvSpPr>
        <p:spPr>
          <a:xfrm rot="13699779">
            <a:off x="14949762" y="3620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658E8DE8-D3D3-1678-7DA9-B35C80913137}"/>
              </a:ext>
            </a:extLst>
          </p:cNvPr>
          <p:cNvSpPr/>
          <p:nvPr/>
        </p:nvSpPr>
        <p:spPr>
          <a:xfrm>
            <a:off x="990600" y="1559412"/>
            <a:ext cx="4928816" cy="167908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 rtl="0"/>
            <a:r>
              <a:rPr lang="pt-BR" sz="3600" dirty="0">
                <a:solidFill>
                  <a:schemeClr val="bg2"/>
                </a:solidFill>
                <a:latin typeface="Berlin Sans FB" panose="020E0602020502020306" pitchFamily="34" charset="0"/>
              </a:rPr>
              <a:t>Missa vocacional mensal</a:t>
            </a:r>
          </a:p>
          <a:p>
            <a:pPr lvl="0" algn="ctr" rtl="0"/>
            <a:r>
              <a:rPr lang="pt-BR" sz="3600" dirty="0">
                <a:solidFill>
                  <a:schemeClr val="bg2"/>
                </a:solidFill>
                <a:latin typeface="Berlin Sans FB" panose="020E0602020502020306" pitchFamily="34" charset="0"/>
              </a:rPr>
              <a:t>Hora santa Via-sacra vocacional</a:t>
            </a:r>
            <a:endParaRPr lang="pt-BR" dirty="0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8AAB77A5-885B-6651-F61B-04163AAA476B}"/>
              </a:ext>
            </a:extLst>
          </p:cNvPr>
          <p:cNvSpPr/>
          <p:nvPr/>
        </p:nvSpPr>
        <p:spPr>
          <a:xfrm>
            <a:off x="12157224" y="3886933"/>
            <a:ext cx="4419599" cy="5676167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/>
            <a:r>
              <a:rPr lang="pt-BR" sz="3600" dirty="0">
                <a:latin typeface="Berlin Sans FB" panose="020E0602020502020306" pitchFamily="34" charset="0"/>
              </a:rPr>
              <a:t>Por ocasião de ordenações de padres, diáconos e bispos, como também de profissões religiosas, movimentar toda a comunidade para uma intensa preparação e participação</a:t>
            </a:r>
          </a:p>
          <a:p>
            <a:endParaRPr lang="pt-BR" sz="3600" dirty="0">
              <a:latin typeface="Berlin Sans FB" panose="020E0602020502020306" pitchFamily="34" charset="0"/>
            </a:endParaRPr>
          </a:p>
          <a:p>
            <a:endParaRPr lang="pt-BR" dirty="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2DBB1BA2-871F-151D-62E1-C12ED2BE6AE4}"/>
              </a:ext>
            </a:extLst>
          </p:cNvPr>
          <p:cNvSpPr/>
          <p:nvPr/>
        </p:nvSpPr>
        <p:spPr>
          <a:xfrm>
            <a:off x="11647826" y="1507994"/>
            <a:ext cx="5438397" cy="1730506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Aproveitar a quinta-feira santa para uma vigília eucarística vocacional</a:t>
            </a:r>
          </a:p>
          <a:p>
            <a:endParaRPr lang="pt-BR" dirty="0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B53D0700-0D13-BF8A-2E58-2A6E333818F6}"/>
              </a:ext>
            </a:extLst>
          </p:cNvPr>
          <p:cNvSpPr/>
          <p:nvPr/>
        </p:nvSpPr>
        <p:spPr>
          <a:xfrm>
            <a:off x="6400800" y="4531212"/>
            <a:ext cx="4981837" cy="167908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 rtl="0"/>
            <a:r>
              <a:rPr lang="pt-B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Animar com especial empenho o mês de agosto (mês vocacional)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57DEE233-FB9D-BD81-1360-F789F9BA23D0}"/>
              </a:ext>
            </a:extLst>
          </p:cNvPr>
          <p:cNvSpPr/>
          <p:nvPr/>
        </p:nvSpPr>
        <p:spPr>
          <a:xfrm>
            <a:off x="965759" y="4509782"/>
            <a:ext cx="4901641" cy="39865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pt-BR" sz="3600" dirty="0">
                <a:latin typeface="Berlin Sans FB" panose="020E0602020502020306" pitchFamily="34" charset="0"/>
              </a:rPr>
              <a:t>Dar atenção especial ao dia mundial de oração pelas vocações (4° domingo da páscoa). Divulgar e estudar a carta do papa aos animadores vocacionais</a:t>
            </a:r>
            <a:endParaRPr lang="pt-BR" dirty="0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F4CAD77B-1333-73E5-769A-DDD633A3F3AB}"/>
              </a:ext>
            </a:extLst>
          </p:cNvPr>
          <p:cNvSpPr/>
          <p:nvPr/>
        </p:nvSpPr>
        <p:spPr>
          <a:xfrm>
            <a:off x="6601314" y="1864212"/>
            <a:ext cx="4419599" cy="167908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pt-BR" sz="3600" dirty="0">
                <a:latin typeface="Berlin Sans FB" panose="020E0602020502020306" pitchFamily="34" charset="0"/>
              </a:rPr>
              <a:t>Organizar grupos de família para rezar pelas vocações</a:t>
            </a:r>
          </a:p>
          <a:p>
            <a:endParaRPr lang="pt-BR" sz="3600" dirty="0">
              <a:latin typeface="Berlin Sans FB" panose="020E0602020502020306" pitchFamily="34" charset="0"/>
            </a:endParaRPr>
          </a:p>
          <a:p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15499659" y="-2080453"/>
            <a:ext cx="7375388" cy="3687694"/>
          </a:xfrm>
          <a:custGeom>
            <a:avLst/>
            <a:gdLst/>
            <a:ahLst/>
            <a:cxnLst/>
            <a:rect l="l" t="t" r="r" b="b"/>
            <a:pathLst>
              <a:path w="7375388" h="3687694">
                <a:moveTo>
                  <a:pt x="0" y="0"/>
                </a:moveTo>
                <a:lnTo>
                  <a:pt x="7375389" y="0"/>
                </a:lnTo>
                <a:lnTo>
                  <a:pt x="7375389" y="3687694"/>
                </a:lnTo>
                <a:lnTo>
                  <a:pt x="0" y="3687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503541" y="10019113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3692727" y="10518573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195473" y="-1931391"/>
            <a:ext cx="6142835" cy="307141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32085" y="5540837"/>
            <a:ext cx="1722237" cy="1637989"/>
          </a:xfrm>
          <a:custGeom>
            <a:avLst/>
            <a:gdLst/>
            <a:ahLst/>
            <a:cxnLst/>
            <a:rect l="l" t="t" r="r" b="b"/>
            <a:pathLst>
              <a:path w="1717921" h="1730506">
                <a:moveTo>
                  <a:pt x="0" y="0"/>
                </a:moveTo>
                <a:lnTo>
                  <a:pt x="1717921" y="0"/>
                </a:lnTo>
                <a:lnTo>
                  <a:pt x="1717921" y="1730506"/>
                </a:lnTo>
                <a:lnTo>
                  <a:pt x="0" y="1730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-2357012" y="3717318"/>
            <a:ext cx="5407173" cy="235949"/>
          </a:xfrm>
          <a:custGeom>
            <a:avLst/>
            <a:gdLst/>
            <a:ahLst/>
            <a:cxnLst/>
            <a:rect l="l" t="t" r="r" b="b"/>
            <a:pathLst>
              <a:path w="5407173" h="235949">
                <a:moveTo>
                  <a:pt x="0" y="0"/>
                </a:moveTo>
                <a:lnTo>
                  <a:pt x="5407173" y="0"/>
                </a:lnTo>
                <a:lnTo>
                  <a:pt x="5407173" y="235949"/>
                </a:lnTo>
                <a:lnTo>
                  <a:pt x="0" y="235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67007" y="221531"/>
            <a:ext cx="657199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800" spc="-257" dirty="0" err="1">
                <a:solidFill>
                  <a:srgbClr val="6C5240"/>
                </a:solidFill>
                <a:latin typeface="Montserrat Extra-Bold Bold"/>
              </a:rPr>
              <a:t>Dimensão</a:t>
            </a:r>
            <a:r>
              <a:rPr lang="en-US" sz="4800" spc="-257" dirty="0">
                <a:solidFill>
                  <a:srgbClr val="6C5240"/>
                </a:solidFill>
                <a:latin typeface="Montserrat Extra-Bold Bold"/>
              </a:rPr>
              <a:t> da </a:t>
            </a:r>
            <a:r>
              <a:rPr lang="en-US" sz="4800" spc="-257" dirty="0" err="1">
                <a:solidFill>
                  <a:srgbClr val="6C5240"/>
                </a:solidFill>
                <a:latin typeface="Montserrat Extra-Bold Bold"/>
              </a:rPr>
              <a:t>Oração</a:t>
            </a:r>
            <a:r>
              <a:rPr lang="en-US" sz="4800" spc="-257" dirty="0">
                <a:solidFill>
                  <a:srgbClr val="6C5240"/>
                </a:solidFill>
                <a:latin typeface="Montserrat Extra-Bold Bold"/>
              </a:rPr>
              <a:t> </a:t>
            </a:r>
            <a:endParaRPr lang="en-US" sz="7164" spc="-257" dirty="0">
              <a:solidFill>
                <a:srgbClr val="6C5240"/>
              </a:solidFill>
              <a:latin typeface="Montserrat Extra-Bold Bold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1DC7E95-0862-FA98-9521-4C86C71DF051}"/>
              </a:ext>
            </a:extLst>
          </p:cNvPr>
          <p:cNvSpPr/>
          <p:nvPr/>
        </p:nvSpPr>
        <p:spPr>
          <a:xfrm rot="13699779">
            <a:off x="1688129" y="92495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7B8E3B75-296F-711A-5840-7230B9DD7F82}"/>
              </a:ext>
            </a:extLst>
          </p:cNvPr>
          <p:cNvSpPr/>
          <p:nvPr/>
        </p:nvSpPr>
        <p:spPr>
          <a:xfrm rot="13699779">
            <a:off x="14949762" y="362081"/>
            <a:ext cx="361384" cy="39756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658E8DE8-D3D3-1678-7DA9-B35C80913137}"/>
              </a:ext>
            </a:extLst>
          </p:cNvPr>
          <p:cNvSpPr/>
          <p:nvPr/>
        </p:nvSpPr>
        <p:spPr>
          <a:xfrm>
            <a:off x="1491650" y="2756538"/>
            <a:ext cx="4876800" cy="4422288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6" y="0"/>
                </a:lnTo>
                <a:lnTo>
                  <a:pt x="6142836" y="3071418"/>
                </a:lnTo>
                <a:lnTo>
                  <a:pt x="0" y="3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 rtl="0"/>
            <a:r>
              <a:rPr lang="pt-B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Dedicar atenção especial: aos aniversários de nascimento, de ordenação, de profissão religiosa; às bodas de prata, ouro ou diamante dos casais da</a:t>
            </a:r>
            <a:r>
              <a:rPr lang="pt-BR" sz="3600" dirty="0">
                <a:latin typeface="Berlin Sans FB" panose="020E0602020502020306" pitchFamily="34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comunidade..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8AAB77A5-885B-6651-F61B-04163AAA476B}"/>
              </a:ext>
            </a:extLst>
          </p:cNvPr>
          <p:cNvSpPr/>
          <p:nvPr/>
        </p:nvSpPr>
        <p:spPr>
          <a:xfrm>
            <a:off x="10439400" y="2756538"/>
            <a:ext cx="5181601" cy="4634129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 rtl="0"/>
            <a:r>
              <a:rPr lang="pt-BR" sz="3600" dirty="0">
                <a:latin typeface="Berlin Sans FB" panose="020E0602020502020306" pitchFamily="34" charset="0"/>
              </a:rPr>
              <a:t>Fazer uma lista dos padres e religiosos (as) naturais da comunidade, bem como dos seminaristas e candidatos à vida consagrada, e promover orações pela perseverança dos mesmos.</a:t>
            </a:r>
          </a:p>
          <a:p>
            <a:pPr algn="ctr"/>
            <a:endParaRPr lang="pt-BR" sz="3600" dirty="0">
              <a:latin typeface="Berlin Sans FB" panose="020E0602020502020306" pitchFamily="34" charset="0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284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8000"/>
          </a:blip>
          <a:srcRect t="27535" b="27535"/>
          <a:stretch>
            <a:fillRect/>
          </a:stretch>
        </p:blipFill>
        <p:spPr>
          <a:xfrm>
            <a:off x="0" y="-67237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10856717" y="2250177"/>
            <a:ext cx="15614529" cy="7807264"/>
          </a:xfrm>
          <a:custGeom>
            <a:avLst/>
            <a:gdLst/>
            <a:ahLst/>
            <a:cxnLst/>
            <a:rect l="l" t="t" r="r" b="b"/>
            <a:pathLst>
              <a:path w="15614529" h="7807264">
                <a:moveTo>
                  <a:pt x="0" y="0"/>
                </a:moveTo>
                <a:lnTo>
                  <a:pt x="15614529" y="0"/>
                </a:lnTo>
                <a:lnTo>
                  <a:pt x="15614529" y="7807264"/>
                </a:lnTo>
                <a:lnTo>
                  <a:pt x="0" y="7807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5400000">
            <a:off x="-440915" y="5331654"/>
            <a:ext cx="6227298" cy="72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31"/>
              </a:lnSpc>
            </a:pPr>
            <a:r>
              <a:rPr lang="en-US" sz="6663" spc="-239" dirty="0">
                <a:solidFill>
                  <a:srgbClr val="8C8E80"/>
                </a:solidFill>
                <a:latin typeface="Montserrat Bold"/>
              </a:rPr>
              <a:t>	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16484" y="183880"/>
            <a:ext cx="8654632" cy="184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pt-BR" sz="7200" spc="-315" dirty="0">
                <a:solidFill>
                  <a:srgbClr val="242624"/>
                </a:solidFill>
                <a:latin typeface="Montserrat Extra-Bold Bold"/>
              </a:rPr>
              <a:t>Dimensão</a:t>
            </a:r>
            <a:r>
              <a:rPr lang="en-US" sz="7200" spc="-315" dirty="0">
                <a:solidFill>
                  <a:srgbClr val="242624"/>
                </a:solidFill>
                <a:latin typeface="Montserrat Extra-Bold Bold"/>
              </a:rPr>
              <a:t> da </a:t>
            </a:r>
            <a:r>
              <a:rPr lang="pt-BR" sz="7200" spc="-315" dirty="0">
                <a:solidFill>
                  <a:srgbClr val="242624"/>
                </a:solidFill>
                <a:latin typeface="Montserrat Extra-Bold Bold"/>
              </a:rPr>
              <a:t>Formação</a:t>
            </a:r>
            <a:r>
              <a:rPr lang="en-US" sz="7200" spc="-315" dirty="0">
                <a:solidFill>
                  <a:srgbClr val="242624"/>
                </a:solidFill>
                <a:latin typeface="Montserrat Extra-Bold Bold"/>
              </a:rPr>
              <a:t> 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-8285167" y="-1906269"/>
            <a:ext cx="9128207" cy="14099537"/>
            <a:chOff x="0" y="0"/>
            <a:chExt cx="2192020" cy="3385820"/>
          </a:xfrm>
        </p:grpSpPr>
        <p:sp>
          <p:nvSpPr>
            <p:cNvPr id="17" name="Freeform 17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solidFill>
              <a:srgbClr val="8C8E8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8" name="Freeform 5">
            <a:extLst>
              <a:ext uri="{FF2B5EF4-FFF2-40B4-BE49-F238E27FC236}">
                <a16:creationId xmlns:a16="http://schemas.microsoft.com/office/drawing/2014/main" id="{CBB1AFD8-6FCC-70C0-7065-0F12877E9C09}"/>
              </a:ext>
            </a:extLst>
          </p:cNvPr>
          <p:cNvSpPr/>
          <p:nvPr/>
        </p:nvSpPr>
        <p:spPr>
          <a:xfrm>
            <a:off x="1044484" y="2628900"/>
            <a:ext cx="6499316" cy="3331292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 rtl="0"/>
            <a:r>
              <a:rPr lang="pt-BR" sz="3600" baseline="0" dirty="0">
                <a:latin typeface="Berlin Sans FB" panose="020E0602020502020306" pitchFamily="34" charset="0"/>
              </a:rPr>
              <a:t>A EVP deverá esclarecer a comunidade sobre a necessidade, a natureza e a grandeza das vocações de especial consagração na Igreja e dos ministérios.</a:t>
            </a:r>
            <a:endParaRPr lang="pt-BR" sz="3600" dirty="0">
              <a:latin typeface="Berlin Sans FB" panose="020E0602020502020306" pitchFamily="34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32AD47A4-57B5-E15E-520E-CF367E26F1B6}"/>
              </a:ext>
            </a:extLst>
          </p:cNvPr>
          <p:cNvSpPr/>
          <p:nvPr/>
        </p:nvSpPr>
        <p:spPr>
          <a:xfrm>
            <a:off x="8839200" y="2663757"/>
            <a:ext cx="4953000" cy="3331292"/>
          </a:xfrm>
          <a:custGeom>
            <a:avLst/>
            <a:gdLst/>
            <a:ahLst/>
            <a:cxnLst/>
            <a:rect l="l" t="t" r="r" b="b"/>
            <a:pathLst>
              <a:path w="6142835" h="3071418">
                <a:moveTo>
                  <a:pt x="0" y="0"/>
                </a:moveTo>
                <a:lnTo>
                  <a:pt x="6142835" y="0"/>
                </a:lnTo>
                <a:lnTo>
                  <a:pt x="6142835" y="3071417"/>
                </a:lnTo>
                <a:lnTo>
                  <a:pt x="0" y="3071417"/>
                </a:lnTo>
                <a:lnTo>
                  <a:pt x="0" y="0"/>
                </a:lnTo>
                <a:close/>
              </a:path>
            </a:pathLst>
          </a:custGeom>
          <a:solidFill>
            <a:srgbClr val="8E8E8E"/>
          </a:solidFill>
        </p:spPr>
        <p:txBody>
          <a:bodyPr/>
          <a:lstStyle/>
          <a:p>
            <a:pPr algn="ctr"/>
            <a:r>
              <a:rPr lang="pt-BR" sz="3600" baseline="0" dirty="0">
                <a:latin typeface="Berlin Sans FB" panose="020E0602020502020306" pitchFamily="34" charset="0"/>
              </a:rPr>
              <a:t>Deverá conscientizar a comunidade a respeito da responsabilidade de todos os cristãos pelas vocações.</a:t>
            </a:r>
            <a:endParaRPr lang="pt-BR" sz="3600" dirty="0">
              <a:latin typeface="Berlin Sans FB" panose="020E0602020502020306" pitchFamily="34" charset="0"/>
            </a:endParaRPr>
          </a:p>
          <a:p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9D53882-48A6-18C7-11EA-814AAD9A4CB1}"/>
              </a:ext>
            </a:extLst>
          </p:cNvPr>
          <p:cNvSpPr txBox="1"/>
          <p:nvPr/>
        </p:nvSpPr>
        <p:spPr>
          <a:xfrm>
            <a:off x="3033186" y="6691634"/>
            <a:ext cx="9486009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aseline="0" dirty="0">
                <a:latin typeface="Berlin Sans FB" panose="020E0602020502020306" pitchFamily="34" charset="0"/>
              </a:rPr>
              <a:t>Ajudar cada um dos fiéis a entender e a se convencer de que cada cristão tem a sua vocação própria. Cada cristão é chamado a viver o seu estado de vida e exercer o seu ministério ou serviço na Igreja e no mundo</a:t>
            </a:r>
            <a:r>
              <a:rPr lang="pt-BR" sz="1800" i="1" baseline="0" dirty="0"/>
              <a:t>.</a:t>
            </a:r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1318</Words>
  <Application>Microsoft Office PowerPoint</Application>
  <PresentationFormat>Personalizar</PresentationFormat>
  <Paragraphs>93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de brainstorm escrita a mão divertida colorida</dc:title>
  <dc:creator>Marcos Júnio</dc:creator>
  <cp:lastModifiedBy>Diêgo Souza Almeida</cp:lastModifiedBy>
  <cp:revision>10</cp:revision>
  <dcterms:created xsi:type="dcterms:W3CDTF">2006-08-16T00:00:00Z</dcterms:created>
  <dcterms:modified xsi:type="dcterms:W3CDTF">2023-06-21T17:11:13Z</dcterms:modified>
  <dc:identifier>DAFmYYO6ZTs</dc:identifier>
</cp:coreProperties>
</file>